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3" r:id="rId5"/>
  </p:sldMasterIdLst>
  <p:notesMasterIdLst>
    <p:notesMasterId r:id="rId7"/>
  </p:notesMasterIdLst>
  <p:sldIdLst>
    <p:sldId id="239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unjabi, Neetu (Cognizant)" initials="PN(" lastIdx="1" clrIdx="0">
    <p:extLst>
      <p:ext uri="{19B8F6BF-5375-455C-9EA6-DF929625EA0E}">
        <p15:presenceInfo xmlns:p15="http://schemas.microsoft.com/office/powerpoint/2012/main" userId="S::221821@cognizant.com::52b168b2-e997-42c9-b218-7db098678b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B43028-BE06-4DFA-B129-C1A7D880F42D}" v="2" dt="2023-06-06T11:26:58.1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EE9E3-4FB3-477D-AAE7-842D561213A4}" type="datetimeFigureOut">
              <a:rPr lang="en-IN" smtClean="0"/>
              <a:t>08/10/24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9E58C-E10E-4CC3-B53B-ED1D647C93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44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16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4" Type="http://schemas.openxmlformats.org/officeDocument/2006/relationships/image" Target="../media/image25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 Title No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61"/>
            <a:ext cx="12192000" cy="68617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8E5F3-76E5-C042-960D-4D3913A473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31B7D22-96C5-D744-AB8D-7183965D3C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23863" y="2612467"/>
            <a:ext cx="10860500" cy="664797"/>
          </a:xfrm>
        </p:spPr>
        <p:txBody>
          <a:bodyPr wrap="square" anchor="ctr" anchorCtr="0">
            <a:sp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22C6B8-2F6B-8947-A2A3-ED9E370F7326}"/>
              </a:ext>
            </a:extLst>
          </p:cNvPr>
          <p:cNvCxnSpPr>
            <a:cxnSpLocks/>
          </p:cNvCxnSpPr>
          <p:nvPr/>
        </p:nvCxnSpPr>
        <p:spPr bwMode="white">
          <a:xfrm flipH="1">
            <a:off x="523863" y="3649460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39A0796-1F5C-6743-A1D0-11A18609B2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863" y="4021657"/>
            <a:ext cx="10860499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22" name="Google Shape;12;p1">
            <a:extLst>
              <a:ext uri="{FF2B5EF4-FFF2-40B4-BE49-F238E27FC236}">
                <a16:creationId xmlns:a16="http://schemas.microsoft.com/office/drawing/2014/main" id="{440CC68A-242A-C04A-91BE-1B071E76CF7B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533139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DAEA382-50AF-4B2D-A4A6-CBD57B1EBC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3429" y="451419"/>
            <a:ext cx="6237051" cy="13903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61E2BD-B9CE-4E79-8E51-3B0EB406BD05}"/>
              </a:ext>
            </a:extLst>
          </p:cNvPr>
          <p:cNvSpPr txBox="1"/>
          <p:nvPr userDrawn="1"/>
        </p:nvSpPr>
        <p:spPr>
          <a:xfrm>
            <a:off x="8472635" y="6121310"/>
            <a:ext cx="37464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chemeClr val="bg1"/>
                </a:solidFill>
                <a:effectLst/>
              </a:rPr>
              <a:t>Leadership Development Academy 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400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04ED9-CA93-3142-B4EC-8ED6F34D15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" y="0"/>
            <a:ext cx="12191621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095732" y="2279391"/>
            <a:ext cx="8974667" cy="1625060"/>
          </a:xfrm>
        </p:spPr>
        <p:txBody>
          <a:bodyPr wrap="square" anchor="t" anchorCtr="0">
            <a:spAutoFit/>
          </a:bodyPr>
          <a:lstStyle>
            <a:lvl1pPr algn="l">
              <a:defRPr sz="5867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/>
        </p:nvCxnSpPr>
        <p:spPr>
          <a:xfrm>
            <a:off x="1095732" y="2010157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B70743-5F5D-8242-9DEE-0023FCB4BEB9}"/>
              </a:ext>
            </a:extLst>
          </p:cNvPr>
          <p:cNvCxnSpPr>
            <a:cxnSpLocks/>
          </p:cNvCxnSpPr>
          <p:nvPr userDrawn="1"/>
        </p:nvCxnSpPr>
        <p:spPr>
          <a:xfrm>
            <a:off x="1095732" y="2010157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B22C87B-454A-5546-8346-08CD9A74FE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8821017" y="6183842"/>
            <a:ext cx="2864417" cy="4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13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A0C40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095732" y="2279391"/>
            <a:ext cx="8974667" cy="1625060"/>
          </a:xfrm>
        </p:spPr>
        <p:txBody>
          <a:bodyPr wrap="square" anchor="t" anchorCtr="0">
            <a:spAutoFit/>
          </a:bodyPr>
          <a:lstStyle>
            <a:lvl1pPr algn="l">
              <a:defRPr sz="5867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7C825B-B4FF-FF40-84F6-962714FC3A43}"/>
              </a:ext>
            </a:extLst>
          </p:cNvPr>
          <p:cNvCxnSpPr>
            <a:cxnSpLocks/>
          </p:cNvCxnSpPr>
          <p:nvPr/>
        </p:nvCxnSpPr>
        <p:spPr>
          <a:xfrm>
            <a:off x="1095732" y="2010157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7DEA6C-B3A9-2342-B96D-B8A48AEC00EC}"/>
              </a:ext>
            </a:extLst>
          </p:cNvPr>
          <p:cNvCxnSpPr>
            <a:cxnSpLocks/>
          </p:cNvCxnSpPr>
          <p:nvPr userDrawn="1"/>
        </p:nvCxnSpPr>
        <p:spPr>
          <a:xfrm>
            <a:off x="1095732" y="2010157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B22C87B-454A-5546-8346-08CD9A74FE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8821017" y="6183842"/>
            <a:ext cx="2864417" cy="4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80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80102-CAD4-A748-BD95-3E5812A2AD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571" y="-3"/>
            <a:ext cx="12189429" cy="68580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095732" y="2279391"/>
            <a:ext cx="8974667" cy="1625060"/>
          </a:xfrm>
        </p:spPr>
        <p:txBody>
          <a:bodyPr wrap="square" anchor="t" anchorCtr="0">
            <a:spAutoFit/>
          </a:bodyPr>
          <a:lstStyle>
            <a:lvl1pPr algn="l">
              <a:defRPr sz="5867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DD0DB-372F-554C-AC14-50A4A4866945}"/>
              </a:ext>
            </a:extLst>
          </p:cNvPr>
          <p:cNvCxnSpPr>
            <a:cxnSpLocks/>
          </p:cNvCxnSpPr>
          <p:nvPr/>
        </p:nvCxnSpPr>
        <p:spPr>
          <a:xfrm>
            <a:off x="1095732" y="2010157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87DAB3-49A2-9848-B9BD-23E5BF5DE2B4}"/>
              </a:ext>
            </a:extLst>
          </p:cNvPr>
          <p:cNvCxnSpPr>
            <a:cxnSpLocks/>
          </p:cNvCxnSpPr>
          <p:nvPr userDrawn="1"/>
        </p:nvCxnSpPr>
        <p:spPr>
          <a:xfrm>
            <a:off x="1095732" y="2010157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B22C87B-454A-5546-8346-08CD9A74FE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8821017" y="6183842"/>
            <a:ext cx="2864417" cy="4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721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162051" y="2292277"/>
            <a:ext cx="9715435" cy="1214863"/>
          </a:xfrm>
        </p:spPr>
        <p:txBody>
          <a:bodyPr wrap="square" anchor="ctr" anchorCtr="0">
            <a:spAutoFit/>
          </a:bodyPr>
          <a:lstStyle>
            <a:lvl1pPr algn="l">
              <a:lnSpc>
                <a:spcPct val="110000"/>
              </a:lnSpc>
              <a:defRPr lang="en-US" sz="3733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71A731-EF2D-3E4D-A8BE-BB030DEE1FD1}"/>
              </a:ext>
            </a:extLst>
          </p:cNvPr>
          <p:cNvSpPr/>
          <p:nvPr/>
        </p:nvSpPr>
        <p:spPr>
          <a:xfrm>
            <a:off x="510032" y="1518502"/>
            <a:ext cx="11171936" cy="382099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98E54-38EC-294F-8C60-78A2657ACE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2051" y="3686644"/>
            <a:ext cx="9715435" cy="916073"/>
          </a:xfrm>
        </p:spPr>
        <p:txBody>
          <a:bodyPr/>
          <a:lstStyle>
            <a:lvl1pPr marL="0" marR="0" indent="0" algn="l" defTabSz="1219140" rtl="0" eaLnBrk="1" fontAlgn="auto" latinLnBrk="0" hangingPunct="1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133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2133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>
              <a:defRPr lang="en-US" sz="2133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>
              <a:defRPr lang="en-US" sz="2133" kern="12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>
              <a:defRPr lang="en-US" sz="2133" kern="12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r>
              <a:rPr lang="en-US" dirty="0"/>
              <a:t>Click to edit Master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0655122" y="6250547"/>
            <a:ext cx="1141927" cy="377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313" y="6183842"/>
            <a:ext cx="2865120" cy="48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27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_Blue BG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177" y="4033413"/>
            <a:ext cx="10943344" cy="492443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32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177" y="4624254"/>
            <a:ext cx="10943344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22178" y="2648533"/>
            <a:ext cx="5426268" cy="1107996"/>
          </a:xfrm>
        </p:spPr>
        <p:txBody>
          <a:bodyPr wrap="square" anchor="t" anchorCtr="0">
            <a:spAutoFit/>
          </a:bodyPr>
          <a:lstStyle>
            <a:lvl1pPr algn="l">
              <a:defRPr sz="8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/>
        </p:nvCxnSpPr>
        <p:spPr>
          <a:xfrm>
            <a:off x="522177" y="3818436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11BA00-E5C3-4C40-8EE9-1714B1741F23}"/>
              </a:ext>
            </a:extLst>
          </p:cNvPr>
          <p:cNvCxnSpPr>
            <a:cxnSpLocks/>
          </p:cNvCxnSpPr>
          <p:nvPr userDrawn="1"/>
        </p:nvCxnSpPr>
        <p:spPr>
          <a:xfrm>
            <a:off x="522177" y="3818436"/>
            <a:ext cx="896112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B22C87B-454A-5546-8346-08CD9A74F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92159" y="539382"/>
            <a:ext cx="5131176" cy="87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6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7A106C2-5DC2-334E-AB56-FB6F36683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177" y="4033413"/>
            <a:ext cx="10943344" cy="492443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3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1503A85-6F83-2D40-A4E5-05A8C8458B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177" y="4624254"/>
            <a:ext cx="10943344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482F6C8-B5FE-B946-AE3E-3127970C03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22178" y="2648533"/>
            <a:ext cx="5426268" cy="1107996"/>
          </a:xfrm>
        </p:spPr>
        <p:txBody>
          <a:bodyPr wrap="square" anchor="t" anchorCtr="0">
            <a:spAutoFit/>
          </a:bodyPr>
          <a:lstStyle>
            <a:lvl1pPr algn="l">
              <a:defRPr sz="8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99C01C9-800E-D84A-9E19-8203BD31C8CB}"/>
              </a:ext>
            </a:extLst>
          </p:cNvPr>
          <p:cNvCxnSpPr>
            <a:cxnSpLocks/>
          </p:cNvCxnSpPr>
          <p:nvPr userDrawn="1"/>
        </p:nvCxnSpPr>
        <p:spPr>
          <a:xfrm>
            <a:off x="522177" y="3818436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BF87D2-B4C9-EB43-AFC0-BD2E956BA07A}"/>
              </a:ext>
            </a:extLst>
          </p:cNvPr>
          <p:cNvCxnSpPr>
            <a:cxnSpLocks/>
          </p:cNvCxnSpPr>
          <p:nvPr userDrawn="1"/>
        </p:nvCxnSpPr>
        <p:spPr>
          <a:xfrm>
            <a:off x="522177" y="3818436"/>
            <a:ext cx="896112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78" y="722119"/>
            <a:ext cx="4504177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57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Partner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09E2129-9E4C-AD40-AE55-23258A63EB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177" y="4033413"/>
            <a:ext cx="10943344" cy="492443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3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DF77C5E-05E3-594D-801E-13E0896EBF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177" y="4624254"/>
            <a:ext cx="10943344" cy="369332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BA10DC2-9D91-7C46-B15D-59734EF7B8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22178" y="2648533"/>
            <a:ext cx="5426268" cy="1107996"/>
          </a:xfrm>
        </p:spPr>
        <p:txBody>
          <a:bodyPr wrap="square" anchor="t" anchorCtr="0">
            <a:spAutoFit/>
          </a:bodyPr>
          <a:lstStyle>
            <a:lvl1pPr algn="l">
              <a:defRPr sz="8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C8C990-A2D0-C44F-BFA7-3C5714F6717A}"/>
              </a:ext>
            </a:extLst>
          </p:cNvPr>
          <p:cNvCxnSpPr>
            <a:cxnSpLocks/>
          </p:cNvCxnSpPr>
          <p:nvPr userDrawn="1"/>
        </p:nvCxnSpPr>
        <p:spPr>
          <a:xfrm>
            <a:off x="522177" y="3818436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972B6D3-63F9-864C-888A-001661D64DEC}"/>
              </a:ext>
            </a:extLst>
          </p:cNvPr>
          <p:cNvCxnSpPr>
            <a:cxnSpLocks/>
          </p:cNvCxnSpPr>
          <p:nvPr userDrawn="1"/>
        </p:nvCxnSpPr>
        <p:spPr>
          <a:xfrm>
            <a:off x="522177" y="3818436"/>
            <a:ext cx="8961120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78" y="722119"/>
            <a:ext cx="4504177" cy="76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89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5410200"/>
            <a:ext cx="121920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" y="0"/>
            <a:ext cx="12191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20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/>
        </p:nvSpPr>
        <p:spPr>
          <a:xfrm>
            <a:off x="0" y="5410200"/>
            <a:ext cx="121920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Picture 5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FD0E892-AD84-1E4B-88EE-D37B1E173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"/>
            <a:ext cx="12192000" cy="685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63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c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672F0-3606-864E-B5C6-3D3E01E37D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1" y="0"/>
            <a:ext cx="12213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14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04F555-4B35-F044-B7D0-D32F73D7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83514F4C-7ADC-DE4D-A9B9-98C517672F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23863" y="2487955"/>
            <a:ext cx="10860500" cy="664797"/>
          </a:xfrm>
        </p:spPr>
        <p:txBody>
          <a:bodyPr wrap="square" anchor="ctr" anchorCtr="0">
            <a:spAutoFit/>
          </a:bodyPr>
          <a:lstStyle>
            <a:lvl1pPr algn="l">
              <a:defRPr sz="4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C92BD9-461C-B44C-A888-2A3974A3395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11659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F781DEC4-E189-A448-B280-5E83F508A8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63" y="3269357"/>
            <a:ext cx="10873069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38C15BCF-A1F0-0A45-A8D2-2FDF940D2F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863" y="4275932"/>
            <a:ext cx="10860499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045F57-BF5F-8A4D-9CF9-BF0C987C2CC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11659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12;p1">
            <a:extLst>
              <a:ext uri="{FF2B5EF4-FFF2-40B4-BE49-F238E27FC236}">
                <a16:creationId xmlns:a16="http://schemas.microsoft.com/office/drawing/2014/main" id="{93AD7C8F-9026-284B-8E78-BA27B45D728D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533139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22C87B-454A-5546-8346-08CD9A74FE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92159" y="539382"/>
            <a:ext cx="5131176" cy="87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702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Gradient Background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127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45639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Speed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80DC35-22AA-CB4D-B036-9AE68A672C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A8502E8-6D49-0148-8E79-74D1108280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52218" y="2081689"/>
            <a:ext cx="11131783" cy="1477328"/>
          </a:xfrm>
        </p:spPr>
        <p:txBody>
          <a:bodyPr wrap="square" anchor="ctr" anchorCtr="0">
            <a:spAutoFit/>
          </a:bodyPr>
          <a:lstStyle>
            <a:lvl1pPr algn="l">
              <a:defRPr sz="53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3AB9D5-63D5-C845-9EE9-47323B47D8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48765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F1D9D5A-91BF-5D48-B927-A5B58455E5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218" y="3640417"/>
            <a:ext cx="11103597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5ACADCEC-F0AC-1A4F-BF69-1862F17AB2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218" y="4646992"/>
            <a:ext cx="11099364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C4C956A-E6D9-D24C-87B4-60CBB2163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8000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/>
              <a:t>© 2020 Cognizant</a:t>
            </a:r>
            <a:endParaRPr lang="en-US" dirty="0"/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52226D7-6F2F-4C0B-876A-B8DCA432CE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3429" y="451419"/>
            <a:ext cx="6237051" cy="13903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082B4F-07D6-4496-BDEF-94B556D431A3}"/>
              </a:ext>
            </a:extLst>
          </p:cNvPr>
          <p:cNvSpPr txBox="1"/>
          <p:nvPr userDrawn="1"/>
        </p:nvSpPr>
        <p:spPr>
          <a:xfrm>
            <a:off x="8472635" y="6121310"/>
            <a:ext cx="37464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chemeClr val="bg1"/>
                </a:solidFill>
                <a:effectLst/>
              </a:rPr>
              <a:t>Leadership Development Academy 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883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6F5DE996-2B72-674D-482E-162991FFBC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5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90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7" y="6263640"/>
            <a:ext cx="119817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6"/>
            <a:ext cx="4013179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189" indent="0">
              <a:buNone/>
              <a:defRPr>
                <a:solidFill>
                  <a:schemeClr val="bg2"/>
                </a:solidFill>
              </a:defRPr>
            </a:lvl2pPr>
            <a:lvl3pPr marL="914377" indent="0">
              <a:buNone/>
              <a:defRPr>
                <a:solidFill>
                  <a:schemeClr val="bg2"/>
                </a:solidFill>
              </a:defRPr>
            </a:lvl3pPr>
            <a:lvl4pPr marL="1371566" indent="0">
              <a:buNone/>
              <a:defRPr>
                <a:solidFill>
                  <a:schemeClr val="bg2"/>
                </a:solidFill>
              </a:defRPr>
            </a:lvl4pPr>
            <a:lvl5pPr marL="1828754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14FB0-4CED-294C-94C0-7AE48992D94A}"/>
              </a:ext>
            </a:extLst>
          </p:cNvPr>
          <p:cNvSpPr txBox="1"/>
          <p:nvPr userDrawn="1"/>
        </p:nvSpPr>
        <p:spPr>
          <a:xfrm>
            <a:off x="-1367943" y="16824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7679" y="381865"/>
            <a:ext cx="2067983" cy="6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80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" t="3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7" y="6325194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1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3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style, copy can go here on one or two lines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59C228D1-6A04-314E-AC72-C114541222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48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834" t="4368" r="26637" b="45538"/>
          <a:stretch/>
        </p:blipFill>
        <p:spPr>
          <a:xfrm>
            <a:off x="-23906" y="0"/>
            <a:ext cx="12234499" cy="6868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7" y="6325194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1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40E8CFD-9DDE-024A-8B25-06FBC42612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7" y="1812210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03B841D5-E729-0B48-838D-EA94F2CCBBD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68531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39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98" r="11765" b="30863"/>
          <a:stretch/>
        </p:blipFill>
        <p:spPr>
          <a:xfrm>
            <a:off x="0" y="0"/>
            <a:ext cx="12192000" cy="6914147"/>
          </a:xfrm>
          <a:prstGeom prst="rect">
            <a:avLst/>
          </a:prstGeom>
        </p:spPr>
      </p:pic>
      <p:pic>
        <p:nvPicPr>
          <p:cNvPr id="9" name="Picture 2" descr="Free stock photo of acknowledgement, adult, awards Stock Photo">
            <a:extLst>
              <a:ext uri="{FF2B5EF4-FFF2-40B4-BE49-F238E27FC236}">
                <a16:creationId xmlns:a16="http://schemas.microsoft.com/office/drawing/2014/main" id="{5AB310E1-DFB7-D446-0D44-B953ED7B427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5" t="12177" r="27794" b="10071"/>
          <a:stretch/>
        </p:blipFill>
        <p:spPr bwMode="auto">
          <a:xfrm>
            <a:off x="7027149" y="1"/>
            <a:ext cx="5172112" cy="691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7" y="6325194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1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6550D2D-C709-0F4A-847A-CB0BEE38C3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7" y="1812210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B41B291C-6CE8-F14B-BD0E-B1C3E37430B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468531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0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1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7785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7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6438652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45599541-E568-D346-8D2A-006A8CA8D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89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1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7785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7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6438652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DC75C7-77A7-FD4D-BCC3-F341910731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1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52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7A4BC7-DDD4-7B67-8DD6-2C78F95A0B24}"/>
              </a:ext>
            </a:extLst>
          </p:cNvPr>
          <p:cNvSpPr/>
          <p:nvPr userDrawn="1"/>
        </p:nvSpPr>
        <p:spPr>
          <a:xfrm>
            <a:off x="-8201" y="-14279"/>
            <a:ext cx="7638020" cy="6886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7" y="6263640"/>
            <a:ext cx="119817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201" y="6263639"/>
            <a:ext cx="352097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7785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A9F396F4-9B56-1A37-D765-90B4D4A170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74566" y="6352479"/>
            <a:ext cx="1362108" cy="408632"/>
          </a:xfrm>
          <a:prstGeom prst="rect">
            <a:avLst/>
          </a:prstGeom>
        </p:spPr>
      </p:pic>
      <p:pic>
        <p:nvPicPr>
          <p:cNvPr id="11" name="Picture 4" descr="8 Ways to Maintain a Leaner Schedule">
            <a:extLst>
              <a:ext uri="{FF2B5EF4-FFF2-40B4-BE49-F238E27FC236}">
                <a16:creationId xmlns:a16="http://schemas.microsoft.com/office/drawing/2014/main" id="{5E6489D1-D9D9-8780-F120-CB48A4458D7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2"/>
          <a:stretch/>
        </p:blipFill>
        <p:spPr bwMode="auto">
          <a:xfrm>
            <a:off x="7128656" y="-14279"/>
            <a:ext cx="5063345" cy="688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645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171936" cy="828040"/>
          </a:xfrm>
        </p:spPr>
        <p:txBody>
          <a:bodyPr wrap="none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936" y="1481868"/>
            <a:ext cx="11180064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943" indent="-377943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7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17" name="Google Shape;12;p1">
            <a:extLst>
              <a:ext uri="{FF2B5EF4-FFF2-40B4-BE49-F238E27FC236}">
                <a16:creationId xmlns:a16="http://schemas.microsoft.com/office/drawing/2014/main" id="{D326E30D-DB89-8D40-973E-C05D4B49BD91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880515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Google Shape;13;p1">
            <a:extLst>
              <a:ext uri="{FF2B5EF4-FFF2-40B4-BE49-F238E27FC236}">
                <a16:creationId xmlns:a16="http://schemas.microsoft.com/office/drawing/2014/main" id="{9581B514-86A4-F04F-9D5A-766872040DA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13467" y="6335723"/>
            <a:ext cx="304800" cy="16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22C87B-454A-5546-8346-08CD9A74F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8821017" y="6183842"/>
            <a:ext cx="2864417" cy="4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451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10/8/24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13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Client 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F24104C-8FB7-894E-951E-C148D518F3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03150" y="660335"/>
            <a:ext cx="3703276" cy="819151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algn="ctr">
              <a:defRPr sz="1867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1A061D7-3647-974E-8D0D-9EF5100DC32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23863" y="2487955"/>
            <a:ext cx="10860500" cy="664797"/>
          </a:xfrm>
        </p:spPr>
        <p:txBody>
          <a:bodyPr wrap="square" anchor="ctr" anchorCtr="0">
            <a:spAutoFit/>
          </a:bodyPr>
          <a:lstStyle>
            <a:lvl1pPr algn="l">
              <a:defRPr sz="48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E3773C-1566-4F4E-B915-8C680FA1C8B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11659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472833B4-DF41-8A4B-A9AD-F1E4B85EC9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63" y="3269357"/>
            <a:ext cx="10873069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FF35EAF2-3A66-FF40-9839-2AFC9D7BBF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3863" y="4275932"/>
            <a:ext cx="10860499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EF7B4FB-DF40-EB43-8349-5567CCC69D7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116591"/>
            <a:ext cx="2892613" cy="0"/>
          </a:xfrm>
          <a:prstGeom prst="line">
            <a:avLst/>
          </a:prstGeom>
          <a:ln w="952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12;p1">
            <a:extLst>
              <a:ext uri="{FF2B5EF4-FFF2-40B4-BE49-F238E27FC236}">
                <a16:creationId xmlns:a16="http://schemas.microsoft.com/office/drawing/2014/main" id="{278167FF-009C-5446-9998-25B1B65D6BB5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533139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16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218672" cy="828040"/>
          </a:xfrm>
        </p:spPr>
        <p:txBody>
          <a:bodyPr wrap="square">
            <a:normAutofit/>
          </a:bodyPr>
          <a:lstStyle>
            <a:lvl1pPr>
              <a:defRPr sz="29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000" y="1457739"/>
            <a:ext cx="11176000" cy="45057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Google Shape;12;p1">
            <a:extLst>
              <a:ext uri="{FF2B5EF4-FFF2-40B4-BE49-F238E27FC236}">
                <a16:creationId xmlns:a16="http://schemas.microsoft.com/office/drawing/2014/main" id="{222D8B4C-0D63-424E-8510-858936FC162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880515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B866A17E-7289-AF49-BBE7-90DB0F56E09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13467" y="6335723"/>
            <a:ext cx="304800" cy="16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3" name="Rectangle 2"/>
          <p:cNvSpPr/>
          <p:nvPr userDrawn="1"/>
        </p:nvSpPr>
        <p:spPr>
          <a:xfrm>
            <a:off x="10526333" y="6096001"/>
            <a:ext cx="1330817" cy="652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1EAD7676-B2C7-4960-85E6-4135DCEBD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59288" y="6121865"/>
            <a:ext cx="2747785" cy="6125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D4BD0D-1487-44C8-9258-F4D94B447CDF}"/>
              </a:ext>
            </a:extLst>
          </p:cNvPr>
          <p:cNvSpPr txBox="1"/>
          <p:nvPr userDrawn="1"/>
        </p:nvSpPr>
        <p:spPr>
          <a:xfrm>
            <a:off x="8472635" y="120137"/>
            <a:ext cx="37464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2C67FF"/>
                </a:solidFill>
                <a:effectLst/>
              </a:rPr>
              <a:t>Leadership Development Academy </a:t>
            </a:r>
            <a:endParaRPr lang="en-US" sz="1600" b="1" dirty="0">
              <a:solidFill>
                <a:srgbClr val="2C67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742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218672" cy="828040"/>
          </a:xfrm>
        </p:spPr>
        <p:txBody>
          <a:bodyPr wrap="square">
            <a:normAutofit/>
          </a:bodyPr>
          <a:lstStyle>
            <a:lvl1pPr>
              <a:defRPr sz="29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000" y="1457739"/>
            <a:ext cx="11222736" cy="4505740"/>
          </a:xfrm>
        </p:spPr>
        <p:txBody>
          <a:bodyPr/>
          <a:lstStyle>
            <a:lvl1pPr marL="158747" marR="0" indent="-158747" algn="l" defTabSz="121914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133"/>
            </a:lvl1pPr>
            <a:lvl2pPr marL="156629" marR="0" indent="-158747" algn="l" defTabSz="121914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461422" marR="0" indent="-158747" algn="l" defTabSz="121914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3pPr>
            <a:lvl4pPr marL="766214" marR="0" indent="-158747" algn="l" defTabSz="121914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4pPr>
            <a:lvl5pPr marL="1071007" marR="0" indent="-158747" algn="l" defTabSz="121914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5pPr>
          </a:lstStyle>
          <a:p>
            <a:pPr marL="1071007" marR="0" lvl="4" indent="-158747" algn="l" defTabSz="121914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marL="158747" marR="0" lvl="0" indent="-158747" algn="l" defTabSz="121914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Google Shape;12;p1">
            <a:extLst>
              <a:ext uri="{FF2B5EF4-FFF2-40B4-BE49-F238E27FC236}">
                <a16:creationId xmlns:a16="http://schemas.microsoft.com/office/drawing/2014/main" id="{222D8B4C-0D63-424E-8510-858936FC1629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880515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Google Shape;13;p1">
            <a:extLst>
              <a:ext uri="{FF2B5EF4-FFF2-40B4-BE49-F238E27FC236}">
                <a16:creationId xmlns:a16="http://schemas.microsoft.com/office/drawing/2014/main" id="{B866A17E-7289-AF49-BBE7-90DB0F56E091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13467" y="6335723"/>
            <a:ext cx="304800" cy="16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2956482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173371" cy="828040"/>
          </a:xfrm>
        </p:spPr>
        <p:txBody>
          <a:bodyPr wrap="square">
            <a:noAutofit/>
          </a:bodyPr>
          <a:lstStyle>
            <a:lvl1pPr>
              <a:defRPr sz="29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5" y="1447800"/>
            <a:ext cx="5368889" cy="442569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Google Shape;12;p1">
            <a:extLst>
              <a:ext uri="{FF2B5EF4-FFF2-40B4-BE49-F238E27FC236}">
                <a16:creationId xmlns:a16="http://schemas.microsoft.com/office/drawing/2014/main" id="{BAF7FD8F-DE53-C14E-B065-6BA7AB02E44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880515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Google Shape;13;p1">
            <a:extLst>
              <a:ext uri="{FF2B5EF4-FFF2-40B4-BE49-F238E27FC236}">
                <a16:creationId xmlns:a16="http://schemas.microsoft.com/office/drawing/2014/main" id="{11FF1C8D-0CE7-D649-A0B9-562F1E526D0F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13467" y="6335723"/>
            <a:ext cx="304800" cy="16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6FF8B5-3F91-5844-85E0-3887EC487A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38242" y="1447800"/>
            <a:ext cx="5368889" cy="4425696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406130" y="6070244"/>
            <a:ext cx="1425263" cy="652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313" y="6183842"/>
            <a:ext cx="2865120" cy="48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29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222736" cy="828040"/>
          </a:xfrm>
        </p:spPr>
        <p:txBody>
          <a:bodyPr wrap="square">
            <a:noAutofit/>
          </a:bodyPr>
          <a:lstStyle>
            <a:lvl1pPr>
              <a:defRPr sz="29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626B74-7C61-A145-BD70-21148590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457739"/>
            <a:ext cx="3367144" cy="44256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149372-F04D-CC48-8B4F-76F0320F3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12428" y="1457739"/>
            <a:ext cx="3367144" cy="44256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548ADF5-6624-B449-B0AB-E8FDF55A3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12792" y="1457739"/>
            <a:ext cx="3367144" cy="44256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Google Shape;12;p1">
            <a:extLst>
              <a:ext uri="{FF2B5EF4-FFF2-40B4-BE49-F238E27FC236}">
                <a16:creationId xmlns:a16="http://schemas.microsoft.com/office/drawing/2014/main" id="{27684C86-C582-3241-9949-D8689BF5B3CF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880515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Google Shape;13;p1">
            <a:extLst>
              <a:ext uri="{FF2B5EF4-FFF2-40B4-BE49-F238E27FC236}">
                <a16:creationId xmlns:a16="http://schemas.microsoft.com/office/drawing/2014/main" id="{FDD1508C-F6B9-6442-9F90-0F6B87851594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13467" y="6335723"/>
            <a:ext cx="304800" cy="16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sp>
        <p:nvSpPr>
          <p:cNvPr id="3" name="Rectangle 2"/>
          <p:cNvSpPr/>
          <p:nvPr userDrawn="1"/>
        </p:nvSpPr>
        <p:spPr>
          <a:xfrm>
            <a:off x="10620778" y="6173274"/>
            <a:ext cx="1114023" cy="532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313" y="6183842"/>
            <a:ext cx="2865120" cy="48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10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Gradient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171936" cy="828040"/>
          </a:xfrm>
        </p:spPr>
        <p:txBody>
          <a:bodyPr wrap="square">
            <a:noAutofit/>
          </a:bodyPr>
          <a:lstStyle>
            <a:lvl1pPr>
              <a:defRPr sz="29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Google Shape;12;p1">
            <a:extLst>
              <a:ext uri="{FF2B5EF4-FFF2-40B4-BE49-F238E27FC236}">
                <a16:creationId xmlns:a16="http://schemas.microsoft.com/office/drawing/2014/main" id="{275C674D-D20A-404C-9018-0EB18C6D1F33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880515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Google Shape;13;p1">
            <a:extLst>
              <a:ext uri="{FF2B5EF4-FFF2-40B4-BE49-F238E27FC236}">
                <a16:creationId xmlns:a16="http://schemas.microsoft.com/office/drawing/2014/main" id="{51D00D44-2EA9-8244-898C-C79B4FE036C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13467" y="6335723"/>
            <a:ext cx="304800" cy="16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22C87B-454A-5546-8346-08CD9A74F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8821017" y="6183842"/>
            <a:ext cx="2864417" cy="4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44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171936" cy="406265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1457739"/>
            <a:ext cx="11171936" cy="450574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Google Shape;12;p1">
            <a:extLst>
              <a:ext uri="{FF2B5EF4-FFF2-40B4-BE49-F238E27FC236}">
                <a16:creationId xmlns:a16="http://schemas.microsoft.com/office/drawing/2014/main" id="{07EDD7C9-AD03-7945-893A-AB218D9F1FCC}"/>
              </a:ext>
            </a:extLst>
          </p:cNvPr>
          <p:cNvSpPr txBox="1">
            <a:spLocks noGrp="1"/>
          </p:cNvSpPr>
          <p:nvPr>
            <p:ph type="ftr" idx="3"/>
          </p:nvPr>
        </p:nvSpPr>
        <p:spPr>
          <a:xfrm>
            <a:off x="880515" y="6250217"/>
            <a:ext cx="6096000" cy="2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© 2021 Cognizant</a:t>
            </a:r>
          </a:p>
        </p:txBody>
      </p:sp>
      <p:sp>
        <p:nvSpPr>
          <p:cNvPr id="13" name="Google Shape;13;p1">
            <a:extLst>
              <a:ext uri="{FF2B5EF4-FFF2-40B4-BE49-F238E27FC236}">
                <a16:creationId xmlns:a16="http://schemas.microsoft.com/office/drawing/2014/main" id="{258498B2-148E-9B49-8EC6-9BB58620A43E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513467" y="6335723"/>
            <a:ext cx="304800" cy="164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b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C2A20E5-7EA8-6B4F-8AFA-49445F8FD449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4652" y="6213367"/>
            <a:ext cx="1153648" cy="4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07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hdr="0" dt="0"/>
  <p:txStyles>
    <p:titleStyle>
      <a:lvl1pPr algn="l" defTabSz="1219140" rtl="0" eaLnBrk="1" latinLnBrk="0" hangingPunct="1">
        <a:lnSpc>
          <a:spcPct val="90000"/>
        </a:lnSpc>
        <a:spcBef>
          <a:spcPct val="0"/>
        </a:spcBef>
        <a:buNone/>
        <a:defRPr sz="2933" b="1" kern="1200">
          <a:solidFill>
            <a:schemeClr val="accent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914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56629" indent="-156629" algn="l" defTabSz="1219140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tabLst/>
        <a:defRPr sz="1867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61422" indent="-156629" algn="l" defTabSz="121914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66214" indent="-156629" algn="l" defTabSz="121914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71007" indent="-156629" algn="l" defTabSz="121914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•"/>
        <a:tabLst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925" indent="-304784" algn="l" defTabSz="121914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709" indent="-304784" algn="l" defTabSz="121914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493" indent="-304784" algn="l" defTabSz="121914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493" indent="-304784" algn="l" defTabSz="1219140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240">
          <p15:clr>
            <a:srgbClr val="F26B43"/>
          </p15:clr>
        </p15:guide>
        <p15:guide id="7" pos="5520">
          <p15:clr>
            <a:srgbClr val="F26B43"/>
          </p15:clr>
        </p15:guide>
        <p15:guide id="8" orient="horz" pos="2988">
          <p15:clr>
            <a:srgbClr val="F26B43"/>
          </p15:clr>
        </p15:guide>
        <p15:guide id="9" orient="horz" pos="5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8E9D72-856B-46EE-8BDE-CBBAC28A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557785"/>
            <a:ext cx="1080820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53AE5-6B0E-4902-862A-00CC79737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1526723"/>
            <a:ext cx="10808209" cy="41373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5BBF-C237-4C9F-A0A0-755261F59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7" y="6325194"/>
            <a:ext cx="1198179" cy="30357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048F-36A8-491A-8564-2DB36D67B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1" y="6325299"/>
            <a:ext cx="352097" cy="3041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16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2" r:id="rId8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79424" indent="-230182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65166" indent="-230182" algn="l" defTabSz="914377" rtl="0" eaLnBrk="1" latinLnBrk="0" hangingPunct="1">
        <a:lnSpc>
          <a:spcPct val="100000"/>
        </a:lnSpc>
        <a:spcBef>
          <a:spcPts val="500"/>
        </a:spcBef>
        <a:buFont typeface="Cambria" panose="02040503050406030204" pitchFamily="18" charset="0"/>
        <a:buChar char="⎻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F8E588-777D-F388-343A-6491260D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9AFF1C-AD23-6BCB-87EE-9F6A334F1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2EEE62-171E-DD4D-1FD8-4C58CA27A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0559"/>
            <a:ext cx="10972800" cy="36055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F04C10D-6B74-CCF4-FDD7-4CBEC1A349CE}"/>
              </a:ext>
            </a:extLst>
          </p:cNvPr>
          <p:cNvSpPr txBox="1">
            <a:spLocks/>
          </p:cNvSpPr>
          <p:nvPr/>
        </p:nvSpPr>
        <p:spPr>
          <a:xfrm>
            <a:off x="616114" y="353639"/>
            <a:ext cx="10972800" cy="4846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vert="horz" lIns="0" tIns="45720" rIns="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kern="1200" cap="all">
                <a:solidFill>
                  <a:srgbClr val="00308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    T-Shirt size ESTIMATES – template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073125A-3A8A-685E-EA10-2859D410F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28994"/>
              </p:ext>
            </p:extLst>
          </p:nvPr>
        </p:nvGraphicFramePr>
        <p:xfrm>
          <a:off x="633249" y="1102302"/>
          <a:ext cx="10949150" cy="526474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55407">
                  <a:extLst>
                    <a:ext uri="{9D8B030D-6E8A-4147-A177-3AD203B41FA5}">
                      <a16:colId xmlns:a16="http://schemas.microsoft.com/office/drawing/2014/main" val="2323392486"/>
                    </a:ext>
                  </a:extLst>
                </a:gridCol>
                <a:gridCol w="1005966">
                  <a:extLst>
                    <a:ext uri="{9D8B030D-6E8A-4147-A177-3AD203B41FA5}">
                      <a16:colId xmlns:a16="http://schemas.microsoft.com/office/drawing/2014/main" val="808913376"/>
                    </a:ext>
                  </a:extLst>
                </a:gridCol>
                <a:gridCol w="1185981">
                  <a:extLst>
                    <a:ext uri="{9D8B030D-6E8A-4147-A177-3AD203B41FA5}">
                      <a16:colId xmlns:a16="http://schemas.microsoft.com/office/drawing/2014/main" val="3529132964"/>
                    </a:ext>
                  </a:extLst>
                </a:gridCol>
                <a:gridCol w="1185981">
                  <a:extLst>
                    <a:ext uri="{9D8B030D-6E8A-4147-A177-3AD203B41FA5}">
                      <a16:colId xmlns:a16="http://schemas.microsoft.com/office/drawing/2014/main" val="2103571291"/>
                    </a:ext>
                  </a:extLst>
                </a:gridCol>
                <a:gridCol w="1681849">
                  <a:extLst>
                    <a:ext uri="{9D8B030D-6E8A-4147-A177-3AD203B41FA5}">
                      <a16:colId xmlns:a16="http://schemas.microsoft.com/office/drawing/2014/main" val="1370460150"/>
                    </a:ext>
                  </a:extLst>
                </a:gridCol>
                <a:gridCol w="2048761">
                  <a:extLst>
                    <a:ext uri="{9D8B030D-6E8A-4147-A177-3AD203B41FA5}">
                      <a16:colId xmlns:a16="http://schemas.microsoft.com/office/drawing/2014/main" val="826824816"/>
                    </a:ext>
                  </a:extLst>
                </a:gridCol>
                <a:gridCol w="2485205">
                  <a:extLst>
                    <a:ext uri="{9D8B030D-6E8A-4147-A177-3AD203B41FA5}">
                      <a16:colId xmlns:a16="http://schemas.microsoft.com/office/drawing/2014/main" val="459234514"/>
                    </a:ext>
                  </a:extLst>
                </a:gridCol>
              </a:tblGrid>
              <a:tr h="1798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</a:rPr>
                        <a:t>Team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&lt;&lt; Project Name &gt;&gt;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Scope/Comments</a:t>
                      </a:r>
                      <a:endParaRPr 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92380"/>
                  </a:ext>
                </a:extLst>
              </a:tr>
              <a:tr h="1798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u="none" strike="noStrike" dirty="0">
                          <a:effectLst/>
                        </a:rPr>
                        <a:t>Size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u="none" strike="noStrike" dirty="0">
                          <a:effectLst/>
                        </a:rPr>
                        <a:t>Effort Low (</a:t>
                      </a:r>
                      <a:r>
                        <a:rPr lang="en-US" sz="1000" b="0" u="none" strike="noStrike" dirty="0" err="1">
                          <a:effectLst/>
                        </a:rPr>
                        <a:t>PHrs</a:t>
                      </a:r>
                      <a:r>
                        <a:rPr lang="en-US" sz="1000" b="0" u="none" strike="noStrike" dirty="0">
                          <a:effectLst/>
                        </a:rPr>
                        <a:t>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 dirty="0">
                          <a:effectLst/>
                        </a:rPr>
                        <a:t>Effort High (</a:t>
                      </a:r>
                      <a:r>
                        <a:rPr lang="en-US" sz="1000" b="0" u="none" strike="noStrike" dirty="0" err="1">
                          <a:effectLst/>
                        </a:rPr>
                        <a:t>PHrs</a:t>
                      </a:r>
                      <a:r>
                        <a:rPr lang="en-US" sz="1000" b="0" u="none" strike="noStrike" dirty="0">
                          <a:effectLst/>
                        </a:rPr>
                        <a:t>.)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 dirty="0">
                          <a:effectLst/>
                        </a:rPr>
                        <a:t>Low Cost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0" u="none" strike="noStrike" dirty="0">
                          <a:effectLst/>
                        </a:rPr>
                        <a:t>High Cost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900162"/>
                  </a:ext>
                </a:extLst>
              </a:tr>
              <a:tr h="3425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Business Analyst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Functional review, Story card updates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440955"/>
                  </a:ext>
                </a:extLst>
              </a:tr>
              <a:tr h="3100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Project Management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/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Project Management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/>
                </a:tc>
                <a:extLst>
                  <a:ext uri="{0D108BD9-81ED-4DB2-BD59-A6C34878D82A}">
                    <a16:rowId xmlns:a16="http://schemas.microsoft.com/office/drawing/2014/main" val="3961571321"/>
                  </a:ext>
                </a:extLst>
              </a:tr>
              <a:tr h="3424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Guidewire Dev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2000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3200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Analysis, Design, Development, Joint Unit Testing</a:t>
                      </a: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710150"/>
                  </a:ext>
                </a:extLst>
              </a:tr>
              <a:tr h="3100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Middleware Dev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500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/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Vendor Integration </a:t>
                      </a:r>
                    </a:p>
                  </a:txBody>
                  <a:tcPr marL="9051" marR="9051" marT="9051" marB="0" anchor="ctr"/>
                </a:tc>
                <a:extLst>
                  <a:ext uri="{0D108BD9-81ED-4DB2-BD59-A6C34878D82A}">
                    <a16:rowId xmlns:a16="http://schemas.microsoft.com/office/drawing/2014/main" val="595911790"/>
                  </a:ext>
                </a:extLst>
              </a:tr>
              <a:tr h="508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QA Functional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2600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3200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 validation, Integrations,</a:t>
                      </a: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08174"/>
                  </a:ext>
                </a:extLst>
              </a:tr>
              <a:tr h="3100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QA Automation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/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Regression Cycles</a:t>
                      </a:r>
                    </a:p>
                  </a:txBody>
                  <a:tcPr marL="9051" marR="9051" marT="9051" marB="0" anchor="ctr"/>
                </a:tc>
                <a:extLst>
                  <a:ext uri="{0D108BD9-81ED-4DB2-BD59-A6C34878D82A}">
                    <a16:rowId xmlns:a16="http://schemas.microsoft.com/office/drawing/2014/main" val="3816412175"/>
                  </a:ext>
                </a:extLst>
              </a:tr>
              <a:tr h="3100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QA  Performance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800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Script development &amp; execution</a:t>
                      </a: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442815"/>
                  </a:ext>
                </a:extLst>
              </a:tr>
              <a:tr h="3424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UIPath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250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2000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/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Requirements, Design, Build, Unit Test, Support</a:t>
                      </a:r>
                    </a:p>
                  </a:txBody>
                  <a:tcPr marL="9051" marR="9051" marT="9051" marB="0" anchor="ctr"/>
                </a:tc>
                <a:extLst>
                  <a:ext uri="{0D108BD9-81ED-4DB2-BD59-A6C34878D82A}">
                    <a16:rowId xmlns:a16="http://schemas.microsoft.com/office/drawing/2014/main" val="3699321081"/>
                  </a:ext>
                </a:extLst>
              </a:tr>
              <a:tr h="3424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BluePrism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XXXS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160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270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Requirements, Design, Build, Unit Test, Support</a:t>
                      </a: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546379"/>
                  </a:ext>
                </a:extLst>
              </a:tr>
              <a:tr h="3424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DB Upgrade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XXS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500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/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Analysis, Build, Support</a:t>
                      </a:r>
                    </a:p>
                  </a:txBody>
                  <a:tcPr marL="9051" marR="9051" marT="9051" marB="0" anchor="ctr"/>
                </a:tc>
                <a:extLst>
                  <a:ext uri="{0D108BD9-81ED-4DB2-BD59-A6C34878D82A}">
                    <a16:rowId xmlns:a16="http://schemas.microsoft.com/office/drawing/2014/main" val="1217239023"/>
                  </a:ext>
                </a:extLst>
              </a:tr>
              <a:tr h="342437"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Informatica</a:t>
                      </a: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XXXS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160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270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Validation, Support</a:t>
                      </a:r>
                    </a:p>
                  </a:txBody>
                  <a:tcPr marL="9051" marR="9051" marT="9051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158164"/>
                  </a:ext>
                </a:extLst>
              </a:tr>
              <a:tr h="3424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Guidewire Consultant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XXS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250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400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ctr" latinLnBrk="0" hangingPunct="1"/>
                      <a:endParaRPr 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Consultation</a:t>
                      </a:r>
                    </a:p>
                  </a:txBody>
                  <a:tcPr marL="9051" marR="9051" marT="9051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633280"/>
                  </a:ext>
                </a:extLst>
              </a:tr>
              <a:tr h="3425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Support </a:t>
                      </a:r>
                      <a:r>
                        <a:rPr lang="en-US" sz="1000" u="none" strike="noStrike" dirty="0" err="1">
                          <a:effectLst/>
                        </a:rPr>
                        <a:t>Misc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800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1200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Infrastructure, Architecture, Monitoring,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4048"/>
                  </a:ext>
                </a:extLst>
              </a:tr>
              <a:tr h="416511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051" marR="9051" marT="905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100" b="1" u="none" strike="noStrike" dirty="0">
                          <a:effectLst/>
                        </a:rPr>
                        <a:t> 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9570</a:t>
                      </a:r>
                    </a:p>
                  </a:txBody>
                  <a:tcPr marL="9051" marR="9051" marT="905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15840</a:t>
                      </a: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sz="11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1" marR="9051" marT="905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11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51" marR="9051" marT="905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51" marR="9051" marT="9051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775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58253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 Slide">
  <a:themeElements>
    <a:clrScheme name="Cognizant2020">
      <a:dk1>
        <a:srgbClr val="40404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5BBB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ColorsNov2020" id="{094EA768-EF41-6943-8A05-91DE04F95C06}" vid="{C27E6A24-144B-0B4D-BC3E-3B3DC8557D1E}"/>
    </a:ext>
  </a:extLst>
</a:theme>
</file>

<file path=ppt/theme/theme2.xml><?xml version="1.0" encoding="utf-8"?>
<a:theme xmlns:a="http://schemas.openxmlformats.org/drawingml/2006/main" name="1_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29107_CorporateTemplate_ppt_031122" id="{E81ECB99-F2DE-FC44-B993-E5A209E9C071}" vid="{E056BC50-BFCB-5444-AECA-4841FEB0A9A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" ma:contentTypeID="0x010100C95D7CD304617748AB8AE1DA5816AF0D004B17839EBD24FB428E59260BF0A3E9ED" ma:contentTypeVersion="74" ma:contentTypeDescription="" ma:contentTypeScope="" ma:versionID="f635a0f67a2ddc92df0b5799c500d04e">
  <xsd:schema xmlns:xsd="http://www.w3.org/2001/XMLSchema" xmlns:xs="http://www.w3.org/2001/XMLSchema" xmlns:p="http://schemas.microsoft.com/office/2006/metadata/properties" xmlns:ns2="317d34b2-136f-4a6c-bebe-32c4bc4ac12b" xmlns:ns3="b2327ad7-37af-415f-a124-fb937aa11282" xmlns:ns4="3c35e321-f73a-4dae-ae38-a0459de24735" targetNamespace="http://schemas.microsoft.com/office/2006/metadata/properties" ma:root="true" ma:fieldsID="c5ca62a49257d8b07670076d4d914a79" ns2:_="" ns3:_="" ns4:_="">
    <xsd:import namespace="317d34b2-136f-4a6c-bebe-32c4bc4ac12b"/>
    <xsd:import namespace="b2327ad7-37af-415f-a124-fb937aa11282"/>
    <xsd:import namespace="3c35e321-f73a-4dae-ae38-a0459de24735"/>
    <xsd:element name="properties">
      <xsd:complexType>
        <xsd:sequence>
          <xsd:element name="documentManagement">
            <xsd:complexType>
              <xsd:all>
                <xsd:element ref="ns2:Description_x0020_of_x0020_the_x0020_Asset" minOccurs="0"/>
                <xsd:element ref="ns2:Asset_x0020_Owner"/>
                <xsd:element ref="ns2:Restriction"/>
                <xsd:element ref="ns2:Owning_x0020_Organization"/>
                <xsd:element ref="ns3:Capability" minOccurs="0"/>
                <xsd:element ref="ns3:Capability_x0020_Area" minOccurs="0"/>
                <xsd:element ref="ns3:Engagement_x0020_Lifecycle" minOccurs="0"/>
                <xsd:element ref="ns3:Methodology" minOccurs="0"/>
                <xsd:element ref="ns3:Organization_x0020_Service_x0020_Offering" minOccurs="0"/>
                <xsd:element ref="ns3:Industry" minOccurs="0"/>
                <xsd:element ref="ns3:Account_x0020_Name1" minOccurs="0"/>
                <xsd:element ref="ns3:Region0" minOccurs="0"/>
                <xsd:element ref="ns3:Sub_x002d_Capability" minOccurs="0"/>
                <xsd:element ref="ns2:Promoted_x0020_Asset"/>
                <xsd:element ref="ns2:If_x0020_this_x0020_document_x0020_is_x0020_leaked_x002f_lost_x002c__x0020_could_x0020_there_x0020_be_x0020_loss_x0020_of_x0020_Cognizant_x0020_Trade_x0020_Secret_x0020__x002f__x0020_Patent_x0020_Protection_x003f_"/>
                <xsd:element ref="ns2:If_x0020_this_x0020_document_x0020_is_x0020_leaked_x002f_lost_x002c__x0020_could_x0020_there_x0020_be_x0020_loss_x0020_of_x0020_sales_x0020_or_x0020_customer_x0020_confidence_x003f_"/>
                <xsd:element ref="ns2:Will_x0020_our_x0020_competitors_x0020_be_x0020_interested_x0020_in_x0020_acquiring_x0020_the_x0020_information_x0020_shared_x0020_in_x0020_this_x0020_document_x003f_"/>
                <xsd:element ref="ns2:Terms_x0020__x0026__x0020_Conditions" minOccurs="0"/>
                <xsd:element ref="ns2:Approved_x0020_By" minOccurs="0"/>
                <xsd:element ref="ns2:Approved_x0020_Date" minOccurs="0"/>
                <xsd:element ref="ns2:Criticality" minOccurs="0"/>
                <xsd:element ref="ns2:Confidentiality"/>
                <xsd:element ref="ns2:Average_x0020_Criticality_x0020_Score" minOccurs="0"/>
                <xsd:element ref="ns2:Last_x0020_Updated_x0020_by" minOccurs="0"/>
                <xsd:element ref="ns2:Rejected_x0020_By" minOccurs="0"/>
                <xsd:element ref="ns2:Rejected_x0020_Date" minOccurs="0"/>
                <xsd:element ref="ns2:IsCertified" minOccurs="0"/>
                <xsd:element ref="ns3:FlowFlag" minOccurs="0"/>
                <xsd:element ref="ns3:StatusBefore" minOccurs="0"/>
                <xsd:element ref="ns4:TaxCatchAll" minOccurs="0"/>
                <xsd:element ref="ns4:TaxCatchAllLabel" minOccurs="0"/>
                <xsd:element ref="ns3:Domain" minOccurs="0"/>
                <xsd:element ref="ns3:Practice_x0020_Service_x0020_Offering" minOccurs="0"/>
                <xsd:element ref="ns3:Country" minOccurs="0"/>
                <xsd:element ref="ns3:FeaturedCont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7d34b2-136f-4a6c-bebe-32c4bc4ac12b" elementFormDefault="qualified">
    <xsd:import namespace="http://schemas.microsoft.com/office/2006/documentManagement/types"/>
    <xsd:import namespace="http://schemas.microsoft.com/office/infopath/2007/PartnerControls"/>
    <xsd:element name="Description_x0020_of_x0020_the_x0020_Asset" ma:index="2" nillable="true" ma:displayName="Description of the Asset" ma:internalName="Description_x0020_of_x0020_the_x0020_Asset" ma:readOnly="false">
      <xsd:simpleType>
        <xsd:restriction base="dms:Note">
          <xsd:maxLength value="255"/>
        </xsd:restriction>
      </xsd:simpleType>
    </xsd:element>
    <xsd:element name="Asset_x0020_Owner" ma:index="3" ma:displayName="Asset Owner" ma:list="UserInfo" ma:SearchPeopleOnly="false" ma:SharePointGroup="0" ma:internalName="Asset_x0020_Owner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estriction" ma:index="4" ma:displayName="Restriction" ma:format="Dropdown" ma:internalName="Restriction" ma:readOnly="false">
      <xsd:simpleType>
        <xsd:restriction base="dms:Choice">
          <xsd:enumeration value="GPM Restricted"/>
          <xsd:enumeration value="Shared With Enterprise"/>
        </xsd:restriction>
      </xsd:simpleType>
    </xsd:element>
    <xsd:element name="Owning_x0020_Organization" ma:index="5" ma:displayName="Owning Organization" ma:default="Others" ma:format="Dropdown" ma:internalName="Owning_x0020_Organization" ma:readOnly="false">
      <xsd:simpleType>
        <xsd:restriction base="dms:Choice">
          <xsd:enumeration value="Others"/>
          <xsd:enumeration value="BFS"/>
          <xsd:enumeration value="INS"/>
          <xsd:enumeration value="CMT"/>
          <xsd:enumeration value="HC"/>
          <xsd:enumeration value="LS"/>
          <xsd:enumeration value="PNR"/>
          <xsd:enumeration value="ADM"/>
          <xsd:enumeration value="AIA"/>
          <xsd:enumeration value="CIS"/>
          <xsd:enumeration value="QEA"/>
          <xsd:enumeration value="DBO"/>
          <xsd:enumeration value="DX"/>
          <xsd:enumeration value="EAS"/>
          <xsd:enumeration value="EE"/>
          <xsd:enumeration value="IOT"/>
          <xsd:enumeration value="DEx"/>
          <xsd:enumeration value="GPM"/>
        </xsd:restriction>
      </xsd:simpleType>
    </xsd:element>
    <xsd:element name="Promoted_x0020_Asset" ma:index="15" ma:displayName="Promoted Asset" ma:default="No" ma:format="Dropdown" ma:internalName="Promoted_x0020_Asset" ma:readOnly="false">
      <xsd:simpleType>
        <xsd:restriction base="dms:Choice">
          <xsd:enumeration value="No"/>
          <xsd:enumeration value="Yes"/>
        </xsd:restriction>
      </xsd:simpleType>
    </xsd:element>
    <xsd:element name="If_x0020_this_x0020_document_x0020_is_x0020_leaked_x002f_lost_x002c__x0020_could_x0020_there_x0020_be_x0020_loss_x0020_of_x0020_Cognizant_x0020_Trade_x0020_Secret_x0020__x002f__x0020_Patent_x0020_Protection_x003f_" ma:index="16" ma:displayName="If this document is leaked/lost, could there be loss of Cognizant Trade Secret / Patent Protection?" ma:default="Little or No Chance" ma:format="Dropdown" ma:internalName="If_x0020_this_x0020_document_x0020_is_x0020_leaked_x002F_lost_x002C__x0020_could_x0020_there_x0020_be_x0020_loss_x0020_of_x0020_Cognizant_x0020_Trade_x0020_Secret_x0020__x002F__x0020_Patent_x0020_Protection_x003F_" ma:readOnly="false">
      <xsd:simpleType>
        <xsd:restriction base="dms:Choice">
          <xsd:enumeration value="Little or No Chance"/>
          <xsd:enumeration value="Some Chance"/>
          <xsd:enumeration value="Good Chance"/>
          <xsd:enumeration value="Definite Chance"/>
        </xsd:restriction>
      </xsd:simpleType>
    </xsd:element>
    <xsd:element name="If_x0020_this_x0020_document_x0020_is_x0020_leaked_x002f_lost_x002c__x0020_could_x0020_there_x0020_be_x0020_loss_x0020_of_x0020_sales_x0020_or_x0020_customer_x0020_confidence_x003f_" ma:index="17" ma:displayName="If this document is leaked/lost, could there be loss of sales or customer confidence?" ma:default="Little or No Chance" ma:format="Dropdown" ma:internalName="If_x0020_this_x0020_document_x0020_is_x0020_leaked_x002F_lost_x002C__x0020_could_x0020_there_x0020_be_x0020_loss_x0020_of_x0020_sales_x0020_or_x0020_customer_x0020_confidence_x003F_" ma:readOnly="false">
      <xsd:simpleType>
        <xsd:restriction base="dms:Choice">
          <xsd:enumeration value="Little or No Chance"/>
          <xsd:enumeration value="Some Chance"/>
          <xsd:enumeration value="Good Chance"/>
          <xsd:enumeration value="Definite Chance"/>
        </xsd:restriction>
      </xsd:simpleType>
    </xsd:element>
    <xsd:element name="Will_x0020_our_x0020_competitors_x0020_be_x0020_interested_x0020_in_x0020_acquiring_x0020_the_x0020_information_x0020_shared_x0020_in_x0020_this_x0020_document_x003f_" ma:index="18" ma:displayName="Will our competitors be interested in acquiring the information shared in this document?" ma:default="Little or No Chance" ma:format="Dropdown" ma:internalName="Will_x0020_our_x0020_competitors_x0020_be_x0020_interested_x0020_in_x0020_acquiring_x0020_the_x0020_information_x0020_shared_x0020_in_x0020_this_x0020_document_x003F_" ma:readOnly="false">
      <xsd:simpleType>
        <xsd:restriction base="dms:Choice">
          <xsd:enumeration value="Little or No Chance"/>
          <xsd:enumeration value="Some Chance"/>
          <xsd:enumeration value="Good Chance"/>
          <xsd:enumeration value="Definite Chance"/>
        </xsd:restriction>
      </xsd:simpleType>
    </xsd:element>
    <xsd:element name="Terms_x0020__x0026__x0020_Conditions" ma:index="19" nillable="true" ma:displayName="Terms &amp; Conditions" ma:internalName="Terms_x0020__x0026__x0020_Conditions" ma:readOnly="false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I hereby confirm that this document does not contain any Cognizant/Customer confidential content and has been shared only with the appropriate audience."/>
                  </xsd:restriction>
                </xsd:simpleType>
              </xsd:element>
            </xsd:sequence>
          </xsd:extension>
        </xsd:complexContent>
      </xsd:complexType>
    </xsd:element>
    <xsd:element name="Approved_x0020_By" ma:index="20" nillable="true" ma:displayName="Approved By" ma:list="UserInfo" ma:SearchPeopleOnly="false" ma:SharePointGroup="0" ma:internalName="Approved_x0020_By" ma:readOnly="false" ma:showField="EMail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pproved_x0020_Date" ma:index="21" nillable="true" ma:displayName="Approved Date" ma:format="DateTime" ma:internalName="Approved_x0020_Date" ma:readOnly="false">
      <xsd:simpleType>
        <xsd:restriction base="dms:DateTime"/>
      </xsd:simpleType>
    </xsd:element>
    <xsd:element name="Criticality" ma:index="22" nillable="true" ma:displayName="Criticality" ma:default="C1" ma:format="Dropdown" ma:internalName="Criticality" ma:readOnly="false">
      <xsd:simpleType>
        <xsd:restriction base="dms:Choice">
          <xsd:enumeration value="C1"/>
          <xsd:enumeration value="C2"/>
          <xsd:enumeration value="C3"/>
          <xsd:enumeration value="C4"/>
        </xsd:restriction>
      </xsd:simpleType>
    </xsd:element>
    <xsd:element name="Confidentiality" ma:index="24" ma:displayName="Confidentiality" ma:default="Available for Distribution" ma:format="Dropdown" ma:internalName="Confidentiality" ma:readOnly="false">
      <xsd:simpleType>
        <xsd:restriction base="dms:Choice">
          <xsd:enumeration value="Available for Distribution"/>
          <xsd:enumeration value="Cognizant Confidential"/>
        </xsd:restriction>
      </xsd:simpleType>
    </xsd:element>
    <xsd:element name="Average_x0020_Criticality_x0020_Score" ma:index="25" nillable="true" ma:displayName="Average Criticality Score" ma:decimals="2" ma:hidden="true" ma:internalName="Average_x0020_Criticality_x0020_Score" ma:readOnly="false" ma:percentage="FALSE">
      <xsd:simpleType>
        <xsd:restriction base="dms:Number"/>
      </xsd:simpleType>
    </xsd:element>
    <xsd:element name="Last_x0020_Updated_x0020_by" ma:index="26" nillable="true" ma:displayName="Last Updated by" ma:list="UserInfo" ma:SearchPeopleOnly="false" ma:SharePointGroup="0" ma:internalName="Last_x0020_Updated_x0020_by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ejected_x0020_By" ma:index="30" nillable="true" ma:displayName="Rejected By" ma:list="UserInfo" ma:SearchPeopleOnly="false" ma:SharePointGroup="0" ma:internalName="Rejected_x0020_By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ejected_x0020_Date" ma:index="31" nillable="true" ma:displayName="Rejected Date" ma:format="DateTime" ma:internalName="Rejected_x0020_Date" ma:readOnly="false">
      <xsd:simpleType>
        <xsd:restriction base="dms:DateTime"/>
      </xsd:simpleType>
    </xsd:element>
    <xsd:element name="IsCertified" ma:index="32" nillable="true" ma:displayName="IsCertified" ma:default="Yes" ma:format="Dropdown" ma:hidden="true" ma:internalName="IsCertified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327ad7-37af-415f-a124-fb937aa11282" elementFormDefault="qualified">
    <xsd:import namespace="http://schemas.microsoft.com/office/2006/documentManagement/types"/>
    <xsd:import namespace="http://schemas.microsoft.com/office/infopath/2007/PartnerControls"/>
    <xsd:element name="Capability" ma:index="6" nillable="true" ma:displayName="Capability" ma:internalName="Capability" ma:readOnly="false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Others"/>
                    <xsd:enumeration value="Portfolio Management"/>
                    <xsd:enumeration value="Program Management"/>
                    <xsd:enumeration value="Program Transition"/>
                    <xsd:enumeration value="Program Turnaround (Rescues)"/>
                    <xsd:enumeration value="Project Management"/>
                    <xsd:enumeration value="Pursuit Support"/>
                  </xsd:restriction>
                </xsd:simpleType>
              </xsd:element>
            </xsd:sequence>
          </xsd:extension>
        </xsd:complexContent>
      </xsd:complexType>
    </xsd:element>
    <xsd:element name="Capability_x0020_Area" ma:index="7" nillable="true" ma:displayName="Capability Area" ma:internalName="Capability_x0020_Area" ma:readOnly="false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acklog ＆ Release Management"/>
                    <xsd:enumeration value="Capability ＆ Resource Management"/>
                    <xsd:enumeration value="Change Control ＆ Claims"/>
                    <xsd:enumeration value="Communication Management"/>
                    <xsd:enumeration value="Complex service delivery"/>
                    <xsd:enumeration value="Cost ＆ Financial Management"/>
                    <xsd:enumeration value="Governance ＆ Organization"/>
                    <xsd:enumeration value="Knowledge Management ＆ Closure"/>
                    <xsd:enumeration value="Not Applicable"/>
                    <xsd:enumeration value="Prioritization ＆ Roadmapping"/>
                    <xsd:enumeration value="Processes ＆ Tools"/>
                    <xsd:enumeration value="Procurement ＆ Vendor Management"/>
                    <xsd:enumeration value="QA ＆ Delivery Assurance"/>
                    <xsd:enumeration value="Reporting ＆ Metrics"/>
                    <xsd:enumeration value="Scope,"/>
                    <xsd:enumeration value="Scope, Change Control ＆ Claims"/>
                    <xsd:enumeration value="Stakeholder ＆ Change Management"/>
                    <xsd:enumeration value="Strategy ＆ Benefits Management"/>
                    <xsd:enumeration value="Vision,"/>
                    <xsd:enumeration value="Vision, Strategy ＆ Benefits Management"/>
                  </xsd:restriction>
                </xsd:simpleType>
              </xsd:element>
            </xsd:sequence>
          </xsd:extension>
        </xsd:complexContent>
      </xsd:complexType>
    </xsd:element>
    <xsd:element name="Engagement_x0020_Lifecycle" ma:index="8" nillable="true" ma:displayName="Engagement Lifecycle" ma:internalName="Engagement_x0020_Lifecycle" ma:readOnly="false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ll"/>
                    <xsd:enumeration value="Contracting and Initiation"/>
                    <xsd:enumeration value="Execution"/>
                    <xsd:enumeration value="Not Applicable"/>
                    <xsd:enumeration value="Pursuit"/>
                    <xsd:enumeration value="Pursuit Support"/>
                    <xsd:enumeration value="Review ＆ Closure"/>
                    <xsd:enumeration value="Startup"/>
                  </xsd:restriction>
                </xsd:simpleType>
              </xsd:element>
            </xsd:sequence>
          </xsd:extension>
        </xsd:complexContent>
      </xsd:complexType>
    </xsd:element>
    <xsd:element name="Methodology" ma:index="9" nillable="true" ma:displayName="Methodology" ma:internalName="Methodology" ma:readOnly="false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gile"/>
                    <xsd:enumeration value="Waterfall"/>
                  </xsd:restriction>
                </xsd:simpleType>
              </xsd:element>
            </xsd:sequence>
          </xsd:extension>
        </xsd:complexContent>
      </xsd:complexType>
    </xsd:element>
    <xsd:element name="Organization_x0020_Service_x0020_Offering" ma:index="10" nillable="true" ma:displayName="Organization Service Offering" ma:internalName="Organization_x0020_Service_x0020_Offering" ma:readOnly="false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pplication Development and Maintenance"/>
                    <xsd:enumeration value="Artificial Intelligence ＆ Analytics"/>
                    <xsd:enumeration value="Cognizant Infrastructure Services"/>
                    <xsd:enumeration value="Consulting Services"/>
                    <xsd:enumeration value="Digital Business ＆ Technology"/>
                    <xsd:enumeration value="Digital Engineering"/>
                    <xsd:enumeration value="Digital Experience"/>
                    <xsd:enumeration value="Digital Operations"/>
                    <xsd:enumeration value="Digital Strategy"/>
                    <xsd:enumeration value="Enterprise Application Services"/>
                    <xsd:enumeration value="Internet of Things"/>
                    <xsd:enumeration value="Not Applicable"/>
                    <xsd:enumeration value="Professional Services"/>
                    <xsd:enumeration value="Quality Engineering ＆ Assurance"/>
                  </xsd:restriction>
                </xsd:simpleType>
              </xsd:element>
            </xsd:sequence>
          </xsd:extension>
        </xsd:complexContent>
      </xsd:complexType>
    </xsd:element>
    <xsd:element name="Industry" ma:index="11" nillable="true" ma:displayName="Industry" ma:internalName="Industry" ma:readOnly="false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anking ＆ Financial Services"/>
                    <xsd:enumeration value="Communications, Media ＆ Technology"/>
                    <xsd:enumeration value="Healthcare"/>
                    <xsd:enumeration value="Insurance"/>
                    <xsd:enumeration value="Life Sciences"/>
                    <xsd:enumeration value="Manufacturing, Logistics, Energy ＆ Utilities"/>
                    <xsd:enumeration value="Not Applicable"/>
                    <xsd:enumeration value="Retail, Consumer Goods, Travel ＆ Hospitality"/>
                  </xsd:restriction>
                </xsd:simpleType>
              </xsd:element>
            </xsd:sequence>
          </xsd:extension>
        </xsd:complexContent>
      </xsd:complexType>
    </xsd:element>
    <xsd:element name="Account_x0020_Name1" ma:index="12" nillable="true" ma:displayName="Account Name" ma:internalName="Account_x0020_Name1" ma:readOnly="fals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3M"/>
                    <xsd:enumeration value="AAA"/>
                    <xsd:enumeration value="Abbott"/>
                    <xsd:enumeration value="Ace Hardware"/>
                    <xsd:enumeration value="ADP"/>
                    <xsd:enumeration value="AETNA INC"/>
                    <xsd:enumeration value="Aetna Inc - MPC"/>
                    <xsd:enumeration value="All"/>
                    <xsd:enumeration value="Ally Financial Inc"/>
                    <xsd:enumeration value="Anthem"/>
                    <xsd:enumeration value="AstraZeneca Pharmaceuticals"/>
                    <xsd:enumeration value="Asurion"/>
                    <xsd:enumeration value="Barclays Bank PLC"/>
                    <xsd:enumeration value="Belron"/>
                    <xsd:enumeration value="BNSF"/>
                    <xsd:enumeration value="BP"/>
                    <xsd:enumeration value="Brinker International"/>
                    <xsd:enumeration value="Canada Life"/>
                    <xsd:enumeration value="Canadian Imperial Bank of Commerce"/>
                    <xsd:enumeration value="CareFirst - PCMH and SQCA"/>
                    <xsd:enumeration value="Cargill"/>
                    <xsd:enumeration value="Central Hudson"/>
                    <xsd:enumeration value="Centrica British Gas UK"/>
                    <xsd:enumeration value="CFA Institute"/>
                    <xsd:enumeration value="Christies"/>
                    <xsd:enumeration value="Cigna"/>
                    <xsd:enumeration value="Cognizant"/>
                    <xsd:enumeration value="CommScope"/>
                    <xsd:enumeration value="ConvaTec"/>
                    <xsd:enumeration value="Coty"/>
                    <xsd:enumeration value="Covetrus"/>
                    <xsd:enumeration value="Cox"/>
                    <xsd:enumeration value="DFS"/>
                    <xsd:enumeration value="Direct Energy"/>
                    <xsd:enumeration value="Discover Financial Services"/>
                    <xsd:enumeration value="Emblem Health"/>
                    <xsd:enumeration value="Ercot"/>
                    <xsd:enumeration value="Fidelity National Financial"/>
                    <xsd:enumeration value="First data Corporation"/>
                    <xsd:enumeration value="Fossil Group, Inc"/>
                    <xsd:enumeration value="Gard"/>
                    <xsd:enumeration value="Gilead"/>
                    <xsd:enumeration value="Global Foundries"/>
                    <xsd:enumeration value="Google Inc"/>
                    <xsd:enumeration value="Halyard"/>
                    <xsd:enumeration value="HEB"/>
                    <xsd:enumeration value="JOHNSON ＆ JOHNSON"/>
                    <xsd:enumeration value="KPN"/>
                    <xsd:enumeration value="L.A. Care"/>
                    <xsd:enumeration value="Laureate Education Inc"/>
                    <xsd:enumeration value="Leapfrog"/>
                    <xsd:enumeration value="Levi Strauss ＆ Co"/>
                    <xsd:enumeration value="Levi Strauss ＆ Co."/>
                    <xsd:enumeration value="LiveSport"/>
                    <xsd:enumeration value="Lloyds Banking Group"/>
                    <xsd:enumeration value="LPL"/>
                    <xsd:enumeration value="LPL Financial Corporation"/>
                    <xsd:enumeration value="Maersk Line"/>
                    <xsd:enumeration value="MANULIFE"/>
                    <xsd:enumeration value="Marathon Oil"/>
                    <xsd:enumeration value="Mars Wrigley"/>
                    <xsd:enumeration value="Mass Mutual"/>
                    <xsd:enumeration value="MATTEL INC"/>
                    <xsd:enumeration value="McKesson"/>
                    <xsd:enumeration value="Merck ＆ Co Inc"/>
                    <xsd:enumeration value="Messa"/>
                    <xsd:enumeration value="Metlife Inc."/>
                    <xsd:enumeration value="Monsanto"/>
                    <xsd:enumeration value="MUFG Union Bank"/>
                    <xsd:enumeration value="N.A"/>
                    <xsd:enumeration value="N/A"/>
                    <xsd:enumeration value="Nassau Re"/>
                    <xsd:enumeration value="National Life Insurance Co"/>
                    <xsd:enumeration value="New York Life Insurance Company"/>
                    <xsd:enumeration value="Northern Trust"/>
                    <xsd:enumeration value="Not Available"/>
                    <xsd:enumeration value="Open University Milton Keynes UK"/>
                    <xsd:enumeration value="Pacific Life"/>
                    <xsd:enumeration value="PBS"/>
                    <xsd:enumeration value="Pepsico"/>
                    <xsd:enumeration value="Pfizer Inc."/>
                    <xsd:enumeration value="Rentokil Initial Plc"/>
                    <xsd:enumeration value="Save A Lot"/>
                    <xsd:enumeration value="Schneider"/>
                    <xsd:enumeration value="SelectHealth"/>
                    <xsd:enumeration value="Takeda"/>
                    <xsd:enumeration value="Target Corporation"/>
                    <xsd:enumeration value="TechData"/>
                    <xsd:enumeration value="The Hartford"/>
                    <xsd:enumeration value="Toyota"/>
                    <xsd:enumeration value="Tracfone"/>
                    <xsd:enumeration value="Unilever UK Central Resource Limited"/>
                    <xsd:enumeration value="UNUM Provident"/>
                    <xsd:enumeration value="UPS"/>
                    <xsd:enumeration value="USAA"/>
                    <xsd:enumeration value="Victory Capital Management Inc."/>
                    <xsd:enumeration value="Visa"/>
                    <xsd:enumeration value="Volkswagon (VW)"/>
                    <xsd:enumeration value="Volvo IT"/>
                    <xsd:enumeration value="Walgreens Boots Alliance (WBA)"/>
                    <xsd:enumeration value="Walgreens Co."/>
                    <xsd:enumeration value="Walmart"/>
                    <xsd:enumeration value="Warner Bros"/>
                    <xsd:enumeration value="Wegmans"/>
                    <xsd:enumeration value="Western Union"/>
                  </xsd:restriction>
                </xsd:simpleType>
              </xsd:element>
            </xsd:sequence>
          </xsd:extension>
        </xsd:complexContent>
      </xsd:complexType>
    </xsd:element>
    <xsd:element name="Region0" ma:index="13" nillable="true" ma:displayName="Region" ma:internalName="Region0" ma:readOnly="false" ma:requiredMultiChoice="tru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PAC"/>
                    <xsd:enumeration value="APJ"/>
                    <xsd:enumeration value="Continental Europe"/>
                    <xsd:enumeration value="EMEA"/>
                    <xsd:enumeration value="LATAM"/>
                    <xsd:enumeration value="North America"/>
                    <xsd:enumeration value="Not Applicable"/>
                    <xsd:enumeration value="UK"/>
                  </xsd:restriction>
                </xsd:simpleType>
              </xsd:element>
            </xsd:sequence>
          </xsd:extension>
        </xsd:complexContent>
      </xsd:complexType>
    </xsd:element>
    <xsd:element name="Sub_x002d_Capability" ma:index="14" nillable="true" ma:displayName="Sub-Capability" ma:internalName="Sub_x002d_Capability" ma:readOnly="fals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Manage Benefits Realization"/>
                    <xsd:enumeration value="Manage Releases"/>
                    <xsd:enumeration value="Portfolio Management"/>
                    <xsd:enumeration value="Delivery Assurance"/>
                    <xsd:enumeration value="Delivery Capabilities"/>
                    <xsd:enumeration value="Enabling Tools"/>
                    <xsd:enumeration value="Financial Management"/>
                    <xsd:enumeration value="Governance"/>
                    <xsd:enumeration value="PM Policy ＆ Standards"/>
                    <xsd:enumeration value="Quality Management"/>
                    <xsd:enumeration value="Resource Management"/>
                    <xsd:enumeration value="Service Management"/>
                    <xsd:enumeration value="Vendor Management"/>
                    <xsd:enumeration value="Workforce Management"/>
                    <xsd:enumeration value="Program Management – Agile"/>
                    <xsd:enumeration value="Assure Product Value and Quality"/>
                    <xsd:enumeration value="Build High Performance Team"/>
                    <xsd:enumeration value="Define Program Vision and Strategy"/>
                    <xsd:enumeration value="Drive Continuous Productivity Improvements"/>
                    <xsd:enumeration value="Manage Agile Sprints"/>
                    <xsd:enumeration value="Manage Contracts and Resource Metrics"/>
                    <xsd:enumeration value="Manage Program Backlog and Cadence"/>
                    <xsd:enumeration value="Manage Program Roadmap"/>
                    <xsd:enumeration value="Manage Transformation and Stakeholder Adoption"/>
                    <xsd:enumeration value="Manage Transition to Operations"/>
                    <xsd:enumeration value="Provide Effective Governance"/>
                    <xsd:enumeration value="Setup Program Framework"/>
                    <xsd:enumeration value="Program Management - Waterfall"/>
                    <xsd:enumeration value="Assure Solution Integrity"/>
                    <xsd:enumeration value="Define Program Strategy ＆ Vision"/>
                    <xsd:enumeration value="Drive Program Delivery"/>
                    <xsd:enumeration value="Establish Effective Program Organization"/>
                    <xsd:enumeration value="Manage Change ＆ Stakeholders"/>
                    <xsd:enumeration value="Manage Procurement"/>
                    <xsd:enumeration value="Manage Projects"/>
                    <xsd:enumeration value="Manage Scope ＆ Change"/>
                    <xsd:enumeration value="Setup Program Operations"/>
                    <xsd:enumeration value="Project Management"/>
                    <xsd:enumeration value="Benefits"/>
                    <xsd:enumeration value="Budget"/>
                    <xsd:enumeration value="Change Control"/>
                    <xsd:enumeration value="Communications"/>
                    <xsd:enumeration value="Governance ＆ Organization"/>
                    <xsd:enumeration value="Planning"/>
                    <xsd:enumeration value="Project Setup"/>
                    <xsd:enumeration value="Quality"/>
                    <xsd:enumeration value="Reporting"/>
                    <xsd:enumeration value="Resources"/>
                    <xsd:enumeration value="Risks ＆ Issues"/>
                    <xsd:enumeration value="Scope"/>
                    <xsd:enumeration value="Stakeholders"/>
                    <xsd:enumeration value="Vendors"/>
                  </xsd:restriction>
                </xsd:simpleType>
              </xsd:element>
            </xsd:sequence>
          </xsd:extension>
        </xsd:complexContent>
      </xsd:complexType>
    </xsd:element>
    <xsd:element name="FlowFlag" ma:index="33" nillable="true" ma:displayName="FlowFlag" ma:default="0" ma:internalName="FlowFlag" ma:readOnly="false">
      <xsd:simpleType>
        <xsd:restriction base="dms:Number"/>
      </xsd:simpleType>
    </xsd:element>
    <xsd:element name="StatusBefore" ma:index="34" nillable="true" ma:displayName="StatusBefore" ma:default="FirstRun" ma:hidden="true" ma:internalName="StatusBefore" ma:readOnly="false">
      <xsd:simpleType>
        <xsd:restriction base="dms:Text">
          <xsd:maxLength value="255"/>
        </xsd:restriction>
      </xsd:simpleType>
    </xsd:element>
    <xsd:element name="Domain" ma:index="43" nillable="true" ma:displayName="Domain" ma:internalName="Domain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Banking ＆ Financial Services"/>
                    <xsd:enumeration value="Asset and Wealth Management"/>
                    <xsd:enumeration value="Capital Markets"/>
                    <xsd:enumeration value="Cards and Payments"/>
                    <xsd:enumeration value="Commercial Banking"/>
                    <xsd:enumeration value="Retail Banking"/>
                    <xsd:enumeration value="Risk and Compliance"/>
                    <xsd:enumeration value="Communications, Media ＆ Technology"/>
                    <xsd:enumeration value="Advertising"/>
                    <xsd:enumeration value="Broadcasting"/>
                    <xsd:enumeration value="Communications"/>
                    <xsd:enumeration value="Diversified"/>
                    <xsd:enumeration value="Education"/>
                    <xsd:enumeration value="Entertainment"/>
                    <xsd:enumeration value="Hi-tech"/>
                    <xsd:enumeration value="Information Services"/>
                    <xsd:enumeration value="Internet"/>
                    <xsd:enumeration value="Printing ＆ Publishing"/>
                    <xsd:enumeration value="Software"/>
                    <xsd:enumeration value="Energy ＆ Utilities"/>
                    <xsd:enumeration value="Utilities"/>
                    <xsd:enumeration value="Healthcare"/>
                    <xsd:enumeration value="Government"/>
                    <xsd:enumeration value="Payer"/>
                    <xsd:enumeration value="Provider"/>
                    <xsd:enumeration value="Insurance"/>
                    <xsd:enumeration value="Brokerage"/>
                    <xsd:enumeration value="Life"/>
                    <xsd:enumeration value="Pensions ＆ Retirement"/>
                    <xsd:enumeration value="Property ＆ Casualty"/>
                    <xsd:enumeration value="Reinsurance"/>
                    <xsd:enumeration value="Specialty"/>
                    <xsd:enumeration value="Life Sciences"/>
                    <xsd:enumeration value="Generics"/>
                    <xsd:enumeration value="Medical Devices / Diagnostic"/>
                    <xsd:enumeration value="Pharma / Bio-Pharma"/>
                    <xsd:enumeration value="Manufacturing ＆ Logistics"/>
                    <xsd:enumeration value="Automotive"/>
                    <xsd:enumeration value="Logistics"/>
                    <xsd:enumeration value="Manufacturing"/>
                    <xsd:enumeration value="Not Applicable"/>
                    <xsd:enumeration value="Retail, Consumer Goods, Travel ＆ Hospitality"/>
                    <xsd:enumeration value="CRM / Marketing"/>
                    <xsd:enumeration value="Customer Experience"/>
                    <xsd:enumeration value="Digital Commerce"/>
                    <xsd:enumeration value="Digital SCM"/>
                    <xsd:enumeration value="Hyper Persona-lization"/>
                    <xsd:enumeration value="Integrated Operations"/>
                    <xsd:enumeration value="Inventory Mgmt"/>
                    <xsd:enumeration value="Merchandising"/>
                    <xsd:enumeration value="Omni-Channel"/>
                    <xsd:enumeration value="Order Mgmt"/>
                    <xsd:enumeration value="Stores"/>
                    <xsd:enumeration value="Trade Promotions"/>
                  </xsd:restriction>
                </xsd:simpleType>
              </xsd:element>
            </xsd:sequence>
          </xsd:extension>
        </xsd:complexContent>
      </xsd:complexType>
    </xsd:element>
    <xsd:element name="Practice_x0020_Service_x0020_Offering" ma:index="44" nillable="true" ma:displayName="Practice Service Offering" ma:internalName="Practice_x0020_Service_x0020_Offering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pplication Development and Maintenance"/>
                    <xsd:enumeration value="Industry Solutions"/>
                    <xsd:enumeration value="Intelligent AMS​"/>
                    <xsd:enumeration value="IT Optimization ＆ Transformation​"/>
                    <xsd:enumeration value="Modernization ＆ Cloud Migration"/>
                    <xsd:enumeration value="Artificial Intelligence ＆ Analytics"/>
                    <xsd:enumeration value="Analytics"/>
                    <xsd:enumeration value="AVM"/>
                    <xsd:enumeration value="Big Decisions"/>
                    <xsd:enumeration value="CPM/EPM"/>
                    <xsd:enumeration value="Data Modernization"/>
                    <xsd:enumeration value="Data Science / V＆N"/>
                    <xsd:enumeration value="DoD"/>
                    <xsd:enumeration value="EDM/DQG Big Data/Cloud"/>
                    <xsd:enumeration value="Cognizant Infrastructure Services"/>
                    <xsd:enumeration value="Cloud"/>
                    <xsd:enumeration value="Digital Work Place"/>
                    <xsd:enumeration value="Security"/>
                    <xsd:enumeration value="ServiceNow"/>
                    <xsd:enumeration value="Consulting Services"/>
                    <xsd:enumeration value="Digital Business ＆ Technology"/>
                    <xsd:enumeration value="Digital Engineering"/>
                    <xsd:enumeration value="Application Modernization"/>
                    <xsd:enumeration value="Software Product Engineering"/>
                    <xsd:enumeration value="Digital Experience"/>
                    <xsd:enumeration value="Adobe"/>
                    <xsd:enumeration value="Agency Service"/>
                    <xsd:enumeration value="Collaboration"/>
                    <xsd:enumeration value="Design"/>
                    <xsd:enumeration value="Digital Factory"/>
                    <xsd:enumeration value="Digital Learning"/>
                    <xsd:enumeration value="Enterprise Content and Portals"/>
                    <xsd:enumeration value="Mobility"/>
                    <xsd:enumeration value="Omni Channel"/>
                    <xsd:enumeration value="Portals"/>
                    <xsd:enumeration value="Web Development"/>
                    <xsd:enumeration value="Digital Operations"/>
                    <xsd:enumeration value="Digital Strategy"/>
                    <xsd:enumeration value="Enterprise Application Services"/>
                    <xsd:enumeration value="Integrated Process Management"/>
                    <xsd:enumeration value="Oracle Solutions"/>
                    <xsd:enumeration value="PEGA"/>
                    <xsd:enumeration value="Salesforce"/>
                    <xsd:enumeration value="SAP"/>
                    <xsd:enumeration value="Internet of Things"/>
                    <xsd:enumeration value="Asset Management"/>
                    <xsd:enumeration value="Controls ＆ Automation"/>
                    <xsd:enumeration value="IOT Capability"/>
                    <xsd:enumeration value="IoT Generic"/>
                    <xsd:enumeration value="Manufacturing Execution System"/>
                    <xsd:enumeration value="Manufacturing Operations Management"/>
                    <xsd:enumeration value="Product Engineering"/>
                    <xsd:enumeration value="Product Engineering - Embedded"/>
                    <xsd:enumeration value="Product Lifecycle Management"/>
                    <xsd:enumeration value="Verification ＆ Validation"/>
                    <xsd:enumeration value="Not Applicable"/>
                    <xsd:enumeration value="Professional Services"/>
                    <xsd:enumeration value="Quality Engineering ＆ Assurance"/>
                    <xsd:enumeration value="Automation"/>
                    <xsd:enumeration value="Cloud Testing"/>
                    <xsd:enumeration value="Continuous Testing"/>
                    <xsd:enumeration value="IOT Assurance"/>
                    <xsd:enumeration value="Microservices"/>
                    <xsd:enumeration value="Mobile Testing"/>
                    <xsd:enumeration value="NFT"/>
                    <xsd:enumeration value="Test Data Management"/>
                    <xsd:enumeration value="TOSCA"/>
                  </xsd:restriction>
                </xsd:simpleType>
              </xsd:element>
            </xsd:sequence>
          </xsd:extension>
        </xsd:complexContent>
      </xsd:complexType>
    </xsd:element>
    <xsd:element name="Country" ma:index="45" nillable="true" ma:displayName="Country" ma:internalName="Countr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Abu Dhabi"/>
                    <xsd:enumeration value="Ahmedabad"/>
                    <xsd:enumeration value="Argentina"/>
                    <xsd:enumeration value="Australia"/>
                    <xsd:enumeration value="Bangalore"/>
                    <xsd:enumeration value="Belgium"/>
                    <xsd:enumeration value="Brazil"/>
                    <xsd:enumeration value="Canada"/>
                    <xsd:enumeration value="Chandigarh"/>
                    <xsd:enumeration value="Chennai"/>
                    <xsd:enumeration value="Chile"/>
                    <xsd:enumeration value="China"/>
                    <xsd:enumeration value="Coimbatore"/>
                    <xsd:enumeration value="Colombia"/>
                    <xsd:enumeration value="Costa Rica"/>
                    <xsd:enumeration value="Czech Republic"/>
                    <xsd:enumeration value="Delhi"/>
                    <xsd:enumeration value="Denmark"/>
                    <xsd:enumeration value="Dubai"/>
                    <xsd:enumeration value="El Salvador"/>
                    <xsd:enumeration value="Finland"/>
                    <xsd:enumeration value="France"/>
                    <xsd:enumeration value="Germany"/>
                    <xsd:enumeration value="Guatemala"/>
                    <xsd:enumeration value="Gurgaon"/>
                    <xsd:enumeration value="Hong Kong"/>
                    <xsd:enumeration value="Hungary"/>
                    <xsd:enumeration value="Hyderabad"/>
                    <xsd:enumeration value="Ireland"/>
                    <xsd:enumeration value="Italy"/>
                    <xsd:enumeration value="Japan"/>
                    <xsd:enumeration value="Jersey"/>
                    <xsd:enumeration value="Kenya"/>
                    <xsd:enumeration value="Kochi"/>
                    <xsd:enumeration value="Kolkata"/>
                    <xsd:enumeration value="Latvia"/>
                    <xsd:enumeration value="Lithuania"/>
                    <xsd:enumeration value="Luxembourg"/>
                    <xsd:enumeration value="Malaysia"/>
                    <xsd:enumeration value="Mangalore"/>
                    <xsd:enumeration value="Mexico"/>
                    <xsd:enumeration value="Mohali"/>
                    <xsd:enumeration value="Morocco"/>
                    <xsd:enumeration value="Mumbai"/>
                    <xsd:enumeration value="Mysore"/>
                    <xsd:enumeration value="Netherlands"/>
                    <xsd:enumeration value="New Zealand"/>
                    <xsd:enumeration value="Noida"/>
                    <xsd:enumeration value="Norway"/>
                    <xsd:enumeration value="Not Applicable"/>
                    <xsd:enumeration value="Oman"/>
                    <xsd:enumeration value="Others"/>
                    <xsd:enumeration value="Philippines"/>
                    <xsd:enumeration value="Poland"/>
                    <xsd:enumeration value="Portugal"/>
                    <xsd:enumeration value="Pune"/>
                    <xsd:enumeration value="Romania"/>
                    <xsd:enumeration value="Saudi Arabia"/>
                    <xsd:enumeration value="Singapore"/>
                    <xsd:enumeration value="South Africa"/>
                    <xsd:enumeration value="South Korea"/>
                    <xsd:enumeration value="Spain"/>
                    <xsd:enumeration value="Sweden"/>
                    <xsd:enumeration value="Switzerland"/>
                    <xsd:enumeration value="Taiwan"/>
                    <xsd:enumeration value="Thailand"/>
                    <xsd:enumeration value="United Arab Emirates"/>
                    <xsd:enumeration value="United Kingdom"/>
                    <xsd:enumeration value="United States"/>
                    <xsd:enumeration value="Vietnam"/>
                  </xsd:restriction>
                </xsd:simpleType>
              </xsd:element>
            </xsd:sequence>
          </xsd:extension>
        </xsd:complexContent>
      </xsd:complexType>
    </xsd:element>
    <xsd:element name="FeaturedContent" ma:index="46" nillable="true" ma:displayName="FeaturedContent" ma:default="0" ma:internalName="FeaturedContent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35e321-f73a-4dae-ae38-a0459de24735" elementFormDefault="qualified">
    <xsd:import namespace="http://schemas.microsoft.com/office/2006/documentManagement/types"/>
    <xsd:import namespace="http://schemas.microsoft.com/office/infopath/2007/PartnerControls"/>
    <xsd:element name="TaxCatchAll" ma:index="35" nillable="true" ma:displayName="Taxonomy Catch All Column" ma:hidden="true" ma:list="{7c846906-bed2-4560-8f5c-b7c1e1296b29}" ma:internalName="TaxCatchAll" ma:readOnly="false" ma:showField="CatchAllData" ma:web="317d34b2-136f-4a6c-bebe-32c4bc4ac12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40" nillable="true" ma:displayName="Taxonomy Catch All Column1" ma:hidden="true" ma:list="{7c846906-bed2-4560-8f5c-b7c1e1296b29}" ma:internalName="TaxCatchAllLabel" ma:readOnly="true" ma:showField="CatchAllDataLabel" ma:web="317d34b2-136f-4a6c-bebe-32c4bc4ac12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ngagement_x0020_Lifecycle xmlns="b2327ad7-37af-415f-a124-fb937aa11282">
      <Value>Pursuit</Value>
    </Engagement_x0020_Lifecycle>
    <Approved_x0020_Date xmlns="317d34b2-136f-4a6c-bebe-32c4bc4ac12b" xsi:nil="true"/>
    <Capability_x0020_Area xmlns="b2327ad7-37af-415f-a124-fb937aa11282">
      <Value>Processes ＆ Tools</Value>
    </Capability_x0020_Area>
    <Confidentiality xmlns="317d34b2-136f-4a6c-bebe-32c4bc4ac12b">Cognizant Confidential</Confidentiality>
    <Last_x0020_Updated_x0020_by xmlns="317d34b2-136f-4a6c-bebe-32c4bc4ac12b">
      <UserInfo>
        <DisplayName/>
        <AccountId xsi:nil="true"/>
        <AccountType/>
      </UserInfo>
    </Last_x0020_Updated_x0020_by>
    <Will_x0020_our_x0020_competitors_x0020_be_x0020_interested_x0020_in_x0020_acquiring_x0020_the_x0020_information_x0020_shared_x0020_in_x0020_this_x0020_document_x003f_ xmlns="317d34b2-136f-4a6c-bebe-32c4bc4ac12b">Little or No Chance</Will_x0020_our_x0020_competitors_x0020_be_x0020_interested_x0020_in_x0020_acquiring_x0020_the_x0020_information_x0020_shared_x0020_in_x0020_this_x0020_document_x003f_>
    <StatusBefore xmlns="b2327ad7-37af-415f-a124-fb937aa11282">FirstRun</StatusBefore>
    <If_x0020_this_x0020_document_x0020_is_x0020_leaked_x002f_lost_x002c__x0020_could_x0020_there_x0020_be_x0020_loss_x0020_of_x0020_sales_x0020_or_x0020_customer_x0020_confidence_x003f_ xmlns="317d34b2-136f-4a6c-bebe-32c4bc4ac12b">Little or No Chance</If_x0020_this_x0020_document_x0020_is_x0020_leaked_x002f_lost_x002c__x0020_could_x0020_there_x0020_be_x0020_loss_x0020_of_x0020_sales_x0020_or_x0020_customer_x0020_confidence_x003f_>
    <Restriction xmlns="317d34b2-136f-4a6c-bebe-32c4bc4ac12b">Shared With Enterprise</Restriction>
    <Methodology xmlns="b2327ad7-37af-415f-a124-fb937aa11282">
      <Value>Agile</Value>
    </Methodology>
    <FeaturedContent xmlns="b2327ad7-37af-415f-a124-fb937aa11282">false</FeaturedContent>
    <Region0 xmlns="b2327ad7-37af-415f-a124-fb937aa11282">
      <Value>Not Applicable</Value>
    </Region0>
    <Asset_x0020_Owner xmlns="317d34b2-136f-4a6c-bebe-32c4bc4ac12b">
      <UserInfo>
        <DisplayName>i:0#.f|membership|349457@cognizant.com,#i:0#.f|membership|349457@cognizant.com,#Ronda.Flaquer@cognizant.com,#,#Flaquer, Ronda (Cognizant),#,#Global Program Management,#Senior Program Director</DisplayName>
        <AccountId>111</AccountId>
        <AccountType/>
      </UserInfo>
    </Asset_x0020_Owner>
    <Owning_x0020_Organization xmlns="317d34b2-136f-4a6c-bebe-32c4bc4ac12b">Others</Owning_x0020_Organization>
    <Sub_x002d_Capability xmlns="b2327ad7-37af-415f-a124-fb937aa11282" xsi:nil="true"/>
    <Approved_x0020_By xmlns="317d34b2-136f-4a6c-bebe-32c4bc4ac12b">
      <UserInfo>
        <DisplayName/>
        <AccountId xsi:nil="true"/>
        <AccountType/>
      </UserInfo>
    </Approved_x0020_By>
    <Description_x0020_of_x0020_the_x0020_Asset xmlns="317d34b2-136f-4a6c-bebe-32c4bc4ac12b">T Shirt Size Estimates Template</Description_x0020_of_x0020_the_x0020_Asset>
    <If_x0020_this_x0020_document_x0020_is_x0020_leaked_x002f_lost_x002c__x0020_could_x0020_there_x0020_be_x0020_loss_x0020_of_x0020_Cognizant_x0020_Trade_x0020_Secret_x0020__x002f__x0020_Patent_x0020_Protection_x003f_ xmlns="317d34b2-136f-4a6c-bebe-32c4bc4ac12b">Little or No Chance</If_x0020_this_x0020_document_x0020_is_x0020_leaked_x002f_lost_x002c__x0020_could_x0020_there_x0020_be_x0020_loss_x0020_of_x0020_Cognizant_x0020_Trade_x0020_Secret_x0020__x002f__x0020_Patent_x0020_Protection_x003f_>
    <Average_x0020_Criticality_x0020_Score xmlns="317d34b2-136f-4a6c-bebe-32c4bc4ac12b" xsi:nil="true"/>
    <Organization_x0020_Service_x0020_Offering xmlns="b2327ad7-37af-415f-a124-fb937aa11282">
      <Value>Not Applicable</Value>
    </Organization_x0020_Service_x0020_Offering>
    <Capability xmlns="b2327ad7-37af-415f-a124-fb937aa11282">
      <Value>Program Management</Value>
    </Capability>
    <Rejected_x0020_By xmlns="317d34b2-136f-4a6c-bebe-32c4bc4ac12b">
      <UserInfo>
        <DisplayName/>
        <AccountId xsi:nil="true"/>
        <AccountType/>
      </UserInfo>
    </Rejected_x0020_By>
    <Industry xmlns="b2327ad7-37af-415f-a124-fb937aa11282">
      <Value>Not Applicable</Value>
    </Industry>
    <Terms_x0020__x0026__x0020_Conditions xmlns="317d34b2-136f-4a6c-bebe-32c4bc4ac12b"/>
    <IsCertified xmlns="317d34b2-136f-4a6c-bebe-32c4bc4ac12b">Yes</IsCertified>
    <Domain xmlns="b2327ad7-37af-415f-a124-fb937aa11282" xsi:nil="true"/>
    <Practice_x0020_Service_x0020_Offering xmlns="b2327ad7-37af-415f-a124-fb937aa11282" xsi:nil="true"/>
    <FlowFlag xmlns="b2327ad7-37af-415f-a124-fb937aa11282">0</FlowFlag>
    <Account_x0020_Name1 xmlns="b2327ad7-37af-415f-a124-fb937aa11282" xsi:nil="true"/>
    <Promoted_x0020_Asset xmlns="317d34b2-136f-4a6c-bebe-32c4bc4ac12b">No</Promoted_x0020_Asset>
    <TaxCatchAll xmlns="3c35e321-f73a-4dae-ae38-a0459de24735" xsi:nil="true"/>
    <Rejected_x0020_Date xmlns="317d34b2-136f-4a6c-bebe-32c4bc4ac12b" xsi:nil="true"/>
    <Country xmlns="b2327ad7-37af-415f-a124-fb937aa11282" xsi:nil="true"/>
    <Criticality xmlns="317d34b2-136f-4a6c-bebe-32c4bc4ac12b">C1</Criticality>
  </documentManagement>
</p:properties>
</file>

<file path=customXml/itemProps1.xml><?xml version="1.0" encoding="utf-8"?>
<ds:datastoreItem xmlns:ds="http://schemas.openxmlformats.org/officeDocument/2006/customXml" ds:itemID="{A14EAE4E-1D29-4EC0-8889-E344B40DB7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C16F33-3B44-4FC3-AD63-8727BC117C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7d34b2-136f-4a6c-bebe-32c4bc4ac12b"/>
    <ds:schemaRef ds:uri="b2327ad7-37af-415f-a124-fb937aa11282"/>
    <ds:schemaRef ds:uri="3c35e321-f73a-4dae-ae38-a0459de247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1C44BB5-3F87-4858-BEDD-38C7FE2095DE}">
  <ds:schemaRefs>
    <ds:schemaRef ds:uri="http://purl.org/dc/terms/"/>
    <ds:schemaRef ds:uri="http://schemas.microsoft.com/office/2006/documentManagement/types"/>
    <ds:schemaRef ds:uri="http://purl.org/dc/dcmitype/"/>
    <ds:schemaRef ds:uri="b2327ad7-37af-415f-a124-fb937aa11282"/>
    <ds:schemaRef ds:uri="3c35e321-f73a-4dae-ae38-a0459de24735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317d34b2-136f-4a6c-bebe-32c4bc4ac12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1874</TotalTime>
  <Words>165</Words>
  <Application>Microsoft Macintosh PowerPoint</Application>
  <PresentationFormat>Widescreen</PresentationFormat>
  <Paragraphs>80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Cambria</vt:lpstr>
      <vt:lpstr>Courier New</vt:lpstr>
      <vt:lpstr>Master Slide</vt:lpstr>
      <vt:lpstr>1_Office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 Shirt Size Estimates Template</dc:title>
  <dc:creator>Biswas, Moumita (Cognizant)</dc:creator>
  <cp:lastModifiedBy>Patel, Parth (Cognizant)</cp:lastModifiedBy>
  <cp:revision>20</cp:revision>
  <dcterms:created xsi:type="dcterms:W3CDTF">2022-08-04T05:44:39Z</dcterms:created>
  <dcterms:modified xsi:type="dcterms:W3CDTF">2024-10-08T19:51:00Z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0x010100C95D7CD304617748AB8AE1DA5816AF0D004B17839EBD24FB428E59260BF0A3E9ED</vt:lpwstr>
  </property>
</Properties>
</file>